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 id="2147483661" r:id="rId6"/>
    <p:sldMasterId id="2147483673" r:id="rId7"/>
    <p:sldMasterId id="214748368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y="5143500" cx="9144000"/>
  <p:notesSz cx="6858000" cy="9144000"/>
  <p:embeddedFontLst>
    <p:embeddedFont>
      <p:font typeface="Garamond"/>
      <p:regular r:id="rId52"/>
      <p:bold r:id="rId53"/>
      <p:italic r:id="rId54"/>
      <p:boldItalic r:id="rId55"/>
    </p:embeddedFont>
    <p:embeddedFont>
      <p:font typeface="Montserra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0" roundtripDataSignature="AMtx7miZeUx+VBdDYb0BznVWFfDHwKIW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customschemas.google.com/relationships/presentationmetadata" Target="meta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font" Target="fonts/Garamond-bold.fntdata"/><Relationship Id="rId52" Type="http://schemas.openxmlformats.org/officeDocument/2006/relationships/font" Target="fonts/Garamond-regular.fntdata"/><Relationship Id="rId11" Type="http://schemas.openxmlformats.org/officeDocument/2006/relationships/slide" Target="slides/slide2.xml"/><Relationship Id="rId55" Type="http://schemas.openxmlformats.org/officeDocument/2006/relationships/font" Target="fonts/Garamond-boldItalic.fntdata"/><Relationship Id="rId10" Type="http://schemas.openxmlformats.org/officeDocument/2006/relationships/slide" Target="slides/slide1.xml"/><Relationship Id="rId54" Type="http://schemas.openxmlformats.org/officeDocument/2006/relationships/font" Target="fonts/Garamond-italic.fntdata"/><Relationship Id="rId13" Type="http://schemas.openxmlformats.org/officeDocument/2006/relationships/slide" Target="slides/slide4.xml"/><Relationship Id="rId57" Type="http://schemas.openxmlformats.org/officeDocument/2006/relationships/font" Target="fonts/Montserrat-bold.fntdata"/><Relationship Id="rId12" Type="http://schemas.openxmlformats.org/officeDocument/2006/relationships/slide" Target="slides/slide3.xml"/><Relationship Id="rId56" Type="http://schemas.openxmlformats.org/officeDocument/2006/relationships/font" Target="fonts/Montserrat-regular.fntdata"/><Relationship Id="rId15" Type="http://schemas.openxmlformats.org/officeDocument/2006/relationships/slide" Target="slides/slide6.xml"/><Relationship Id="rId59" Type="http://schemas.openxmlformats.org/officeDocument/2006/relationships/font" Target="fonts/Montserrat-boldItalic.fntdata"/><Relationship Id="rId14" Type="http://schemas.openxmlformats.org/officeDocument/2006/relationships/slide" Target="slides/slide5.xml"/><Relationship Id="rId58" Type="http://schemas.openxmlformats.org/officeDocument/2006/relationships/font" Target="fonts/Montserrat-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t>This presentation has been created for those looking to begin their journey to a healthier work environment. By providing background information about AACN's Healthy Work Environment Standards, your group can begin this work together or use the information provided here to help build a business case for implementing the standards. This presentation does not carry a copyright license and can be altered to fit the needs of your institution. </a:t>
            </a:r>
            <a:br>
              <a:rPr lang="en-US" sz="1200"/>
            </a:br>
            <a:br>
              <a:rPr lang="en-US" sz="1200"/>
            </a:br>
            <a:r>
              <a:rPr lang="en-US" sz="1200"/>
              <a:t>AACN believes that solutions to the critical issues of inadequate staffing and the nurse shortage will not be successful or lasting unless the problem of unhealthy work environments is corrected. Creating healthy work environments in the hospital setting is imperative to improving patient safety as well as staff retention and recruitment. Negative, demoralizing and unsafe conditions in workplaces must not continue to put patients' lives at risk and hinder nurses' valuable contributions to the delivery of safe, effective, quality care.</a:t>
            </a:r>
            <a:endParaRPr/>
          </a:p>
          <a:p>
            <a:pPr indent="0" lvl="0" marL="0" rtl="0" algn="l">
              <a:lnSpc>
                <a:spcPct val="100000"/>
              </a:lnSpc>
              <a:spcBef>
                <a:spcPts val="0"/>
              </a:spcBef>
              <a:spcAft>
                <a:spcPts val="0"/>
              </a:spcAft>
              <a:buSzPts val="1100"/>
              <a:buNone/>
            </a:pPr>
            <a:r>
              <a:t/>
            </a:r>
            <a:endParaRPr sz="900">
              <a:latin typeface="Arial"/>
              <a:ea typeface="Arial"/>
              <a:cs typeface="Arial"/>
              <a:sym typeface="Arial"/>
            </a:endParaRPr>
          </a:p>
        </p:txBody>
      </p:sp>
      <p:sp>
        <p:nvSpPr>
          <p:cNvPr id="277" name="Google Shape;2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100"/>
              <a:buFont typeface="Arial"/>
              <a:buNone/>
            </a:pPr>
            <a:r>
              <a:rPr b="0" i="0" lang="en-US" sz="1200" u="none" strike="noStrike">
                <a:latin typeface="Arial"/>
                <a:ea typeface="Arial"/>
                <a:cs typeface="Arial"/>
                <a:sym typeface="Arial"/>
              </a:rPr>
              <a:t>HWEs </a:t>
            </a:r>
            <a:r>
              <a:rPr lang="en-US" sz="1200">
                <a:latin typeface="Arial"/>
                <a:ea typeface="Arial"/>
                <a:cs typeface="Arial"/>
                <a:sym typeface="Arial"/>
              </a:rPr>
              <a:t>also impact nurses! Nurses who work in healthy work environments perceive less missed or delayed patient care, which contributes to less burnout, fatigue, and moral distress, and all of these factors lead to improved job satisfaction, better retention rates, and less nurse turnover. </a:t>
            </a:r>
            <a:endParaRPr/>
          </a:p>
          <a:p>
            <a:pPr indent="0" lvl="0" marL="0" rtl="0" algn="l">
              <a:lnSpc>
                <a:spcPct val="100000"/>
              </a:lnSpc>
              <a:spcBef>
                <a:spcPts val="360"/>
              </a:spcBef>
              <a:spcAft>
                <a:spcPts val="0"/>
              </a:spcAft>
              <a:buSzPts val="1100"/>
              <a:buNone/>
            </a:pPr>
            <a:r>
              <a:t/>
            </a:r>
            <a:endParaRPr sz="1200">
              <a:latin typeface="Arial"/>
              <a:ea typeface="Arial"/>
              <a:cs typeface="Arial"/>
              <a:sym typeface="Arial"/>
            </a:endParaRPr>
          </a:p>
          <a:p>
            <a:pPr indent="0" lvl="0" marL="0" rtl="0" algn="l">
              <a:lnSpc>
                <a:spcPct val="100000"/>
              </a:lnSpc>
              <a:spcBef>
                <a:spcPts val="360"/>
              </a:spcBef>
              <a:spcAft>
                <a:spcPts val="0"/>
              </a:spcAft>
              <a:buSzPts val="1100"/>
              <a:buNone/>
            </a:pPr>
            <a:r>
              <a:rPr lang="en-US" sz="1200">
                <a:latin typeface="Arial"/>
                <a:ea typeface="Arial"/>
                <a:cs typeface="Arial"/>
                <a:sym typeface="Arial"/>
              </a:rPr>
              <a:t>Kester et al. (2021)</a:t>
            </a:r>
            <a:endParaRPr sz="1200">
              <a:latin typeface="Arial"/>
              <a:ea typeface="Arial"/>
              <a:cs typeface="Arial"/>
              <a:sym typeface="Arial"/>
            </a:endParaRPr>
          </a:p>
        </p:txBody>
      </p:sp>
      <p:sp>
        <p:nvSpPr>
          <p:cNvPr id="430" name="Google Shape;430;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00"/>
              <a:buNone/>
            </a:pPr>
            <a:r>
              <a:rPr b="0" i="0" lang="en-US" sz="1200" u="none" strike="noStrike">
                <a:solidFill>
                  <a:srgbClr val="000000"/>
                </a:solidFill>
                <a:latin typeface="Arial"/>
                <a:ea typeface="Arial"/>
                <a:cs typeface="Arial"/>
                <a:sym typeface="Arial"/>
              </a:rPr>
              <a:t>Patients cared for in HWEs experience fewer adverse events, report greater satisfaction with their care, are better prepared for discharge, and are likelier to recommend hospitals to their family members and friends for care. </a:t>
            </a:r>
            <a:r>
              <a:rPr b="0" i="0" lang="en-US" sz="1200" u="none" strike="noStrike">
                <a:latin typeface="Arial"/>
                <a:ea typeface="Arial"/>
                <a:cs typeface="Arial"/>
                <a:sym typeface="Arial"/>
              </a:rPr>
              <a:t>HWEs</a:t>
            </a:r>
            <a:r>
              <a:rPr lang="en-US" sz="1200">
                <a:latin typeface="Arial"/>
                <a:ea typeface="Arial"/>
                <a:cs typeface="Arial"/>
                <a:sym typeface="Arial"/>
              </a:rPr>
              <a:t> impact quality and can also lead to higher reimbursement rates. Greater patient satisfaction typically leads to better business, and improved retention requires less time and resources addressing nurse turnover. </a:t>
            </a:r>
            <a:r>
              <a:rPr b="0" i="0" lang="en-US" sz="1200" u="none" strike="noStrike">
                <a:solidFill>
                  <a:srgbClr val="000000"/>
                </a:solidFill>
                <a:latin typeface="Arial"/>
                <a:ea typeface="Arial"/>
                <a:cs typeface="Arial"/>
                <a:sym typeface="Arial"/>
              </a:rPr>
              <a:t>The link between HWEs and positive patient, nurse, and organizational outcomes has become clear. The health of the work environment is essential for optimal patient care and a sustainable healthcare provider workforce. However, HWEs do not spontaneously happen. Focused attention and deliberate strategies are necessary to ensure their creation and evolution. </a:t>
            </a:r>
            <a:endParaRPr/>
          </a:p>
          <a:p>
            <a:pPr indent="-101600" lvl="0" marL="171450" marR="0" rtl="0" algn="l">
              <a:lnSpc>
                <a:spcPct val="100000"/>
              </a:lnSpc>
              <a:spcBef>
                <a:spcPts val="360"/>
              </a:spcBef>
              <a:spcAft>
                <a:spcPts val="0"/>
              </a:spcAft>
              <a:buClr>
                <a:srgbClr val="000000"/>
              </a:buClr>
              <a:buSzPts val="1100"/>
              <a:buNone/>
            </a:pPr>
            <a:r>
              <a:t/>
            </a:r>
            <a:endParaRPr/>
          </a:p>
          <a:p>
            <a:pPr indent="0" lvl="0" marL="0" marR="0" rtl="0" algn="l">
              <a:lnSpc>
                <a:spcPct val="100000"/>
              </a:lnSpc>
              <a:spcBef>
                <a:spcPts val="360"/>
              </a:spcBef>
              <a:spcAft>
                <a:spcPts val="0"/>
              </a:spcAft>
              <a:buClr>
                <a:srgbClr val="000000"/>
              </a:buClr>
              <a:buSzPts val="1100"/>
              <a:buFont typeface="Arial"/>
              <a:buNone/>
            </a:pPr>
            <a:r>
              <a:rPr lang="en-US"/>
              <a:t>Kester et al. (2021)</a:t>
            </a:r>
            <a:endParaRPr/>
          </a:p>
          <a:p>
            <a:pPr indent="0" lvl="0" marL="0" rtl="0" algn="l">
              <a:lnSpc>
                <a:spcPct val="100000"/>
              </a:lnSpc>
              <a:spcBef>
                <a:spcPts val="360"/>
              </a:spcBef>
              <a:spcAft>
                <a:spcPts val="0"/>
              </a:spcAft>
              <a:buSzPts val="1100"/>
              <a:buNone/>
            </a:pPr>
            <a:r>
              <a:t/>
            </a:r>
            <a:endParaRPr/>
          </a:p>
        </p:txBody>
      </p:sp>
      <p:sp>
        <p:nvSpPr>
          <p:cNvPr id="440" name="Google Shape;44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Font typeface="Arial"/>
              <a:buNone/>
            </a:pPr>
            <a:r>
              <a:rPr lang="en-US" sz="1200">
                <a:latin typeface="Arial"/>
                <a:ea typeface="Arial"/>
                <a:cs typeface="Arial"/>
                <a:sym typeface="Arial"/>
              </a:rPr>
              <a:t>In response to growing concerns over workplace culture and staffing shortages, as well as mounting evidence that unhealthy work environments contribute to the ineffective delivery of care, conflict, and stress among healthcare workers, AACN has committed to developing standards for improving interprofessional collaboration and effective leadership, which are essential to healthy workplace environments. In doing so, a panel of 9 people convened and drew from published and unpublished reports from nurses across the US. The standards were then carefully crafted and strategically aligned with core competencies and recommendations from the Institute of Medicine (now the National Academy of Medicine) and the Robert Wood Executive Nurse Fellows Program. With guidance that focused on implementing evidence-based practices and quality improvement strategies to deliver high-quality care while supporting opportunities to cultivate strategic vision, risk-taking, and self-knowledge in nursing leaders and staff. 50 expert reviewers then validated the standards and critical elements to ensure each was evidence-based. The standards are reviewed and updated periodically as new evidence emerges to ensure the most up-to-date information is available to the nursing community. </a:t>
            </a:r>
            <a:endParaRPr sz="1200">
              <a:latin typeface="Arial"/>
              <a:ea typeface="Arial"/>
              <a:cs typeface="Arial"/>
              <a:sym typeface="Arial"/>
            </a:endParaRPr>
          </a:p>
          <a:p>
            <a:pPr indent="0" lvl="0" marL="228600" marR="0" rtl="0" algn="l">
              <a:lnSpc>
                <a:spcPct val="107000"/>
              </a:lnSpc>
              <a:spcBef>
                <a:spcPts val="800"/>
              </a:spcBef>
              <a:spcAft>
                <a:spcPts val="0"/>
              </a:spcAft>
              <a:buSzPts val="1100"/>
              <a:buNone/>
            </a:pPr>
            <a:r>
              <a:t/>
            </a:r>
            <a:endParaRPr b="1" sz="1200">
              <a:latin typeface="Arial"/>
              <a:ea typeface="Arial"/>
              <a:cs typeface="Arial"/>
              <a:sym typeface="Arial"/>
            </a:endParaRPr>
          </a:p>
          <a:p>
            <a:pPr indent="0" lvl="0" marL="0" marR="0" rtl="0" algn="l">
              <a:lnSpc>
                <a:spcPct val="107000"/>
              </a:lnSpc>
              <a:spcBef>
                <a:spcPts val="800"/>
              </a:spcBef>
              <a:spcAft>
                <a:spcPts val="800"/>
              </a:spcAft>
              <a:buSzPts val="1100"/>
              <a:buFont typeface="Arial"/>
              <a:buNone/>
            </a:pPr>
            <a:r>
              <a:rPr lang="en-US" sz="1200">
                <a:solidFill>
                  <a:srgbClr val="000000"/>
                </a:solidFill>
                <a:latin typeface="Arial"/>
                <a:ea typeface="Arial"/>
                <a:cs typeface="Arial"/>
                <a:sym typeface="Arial"/>
              </a:rPr>
              <a:t>The standards represent evidence-based and relationship-centered principles of professional performance. </a:t>
            </a:r>
            <a:r>
              <a:rPr b="0" lang="en-US" sz="1200">
                <a:solidFill>
                  <a:srgbClr val="000000"/>
                </a:solidFill>
                <a:latin typeface="Arial"/>
                <a:ea typeface="Arial"/>
                <a:cs typeface="Arial"/>
                <a:sym typeface="Arial"/>
              </a:rPr>
              <a:t>Each</a:t>
            </a:r>
            <a:r>
              <a:rPr lang="en-US" sz="1200">
                <a:solidFill>
                  <a:srgbClr val="000000"/>
                </a:solidFill>
                <a:latin typeface="Arial"/>
                <a:ea typeface="Arial"/>
                <a:cs typeface="Arial"/>
                <a:sym typeface="Arial"/>
              </a:rPr>
              <a:t> standard is essential in that effective and sustainable outcomes do not emerge when any standard is considered optional. Looking at the diagram illustrated here, you can see the interdependence of each standard. The standards are neither detailed nor exhaustive, but with these standards, we aspire to shine a light on the dimension other frameworks often overlook — the human factor. The standards provide a functional yardstick for the performance and development of individuals, units, organizations, and systems. They reaffirm that safe and respectful work environments are imperative and require systems, structures, and cultures that support all the standards. Implementation of the standards also demonstrates an organization’s ethical accountability for the provision of safe and optimal care to patients and families. The standards can only lead to excellence when they have been adopted at every level of the organization — from the bedside to the boardroom.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200">
                <a:solidFill>
                  <a:srgbClr val="424242"/>
                </a:solidFill>
                <a:latin typeface="Arial"/>
                <a:ea typeface="Arial"/>
                <a:cs typeface="Arial"/>
                <a:sym typeface="Arial"/>
              </a:rPr>
              <a:t>Nurses must be as skilled in communicating as we are in our clinical skills. </a:t>
            </a:r>
            <a:r>
              <a:rPr b="0" i="0" lang="en-US" sz="1200">
                <a:solidFill>
                  <a:srgbClr val="47433F"/>
                </a:solidFill>
                <a:latin typeface="Arial"/>
                <a:ea typeface="Arial"/>
                <a:cs typeface="Arial"/>
                <a:sym typeface="Arial"/>
              </a:rPr>
              <a:t>Skilled communication can save lives. Promoting open and effective conversation among team members optimizes patient outcomes and encourages essential collaboration.</a:t>
            </a:r>
            <a:endParaRPr sz="1200">
              <a:solidFill>
                <a:srgbClr val="424242"/>
              </a:solidFill>
              <a:latin typeface="Arial"/>
              <a:ea typeface="Arial"/>
              <a:cs typeface="Arial"/>
              <a:sym typeface="Arial"/>
            </a:endParaRPr>
          </a:p>
          <a:p>
            <a:pPr indent="0" lvl="0" marL="0" rtl="0" algn="l">
              <a:lnSpc>
                <a:spcPct val="90000"/>
              </a:lnSpc>
              <a:spcBef>
                <a:spcPts val="0"/>
              </a:spcBef>
              <a:spcAft>
                <a:spcPts val="0"/>
              </a:spcAft>
              <a:buClr>
                <a:schemeClr val="dk1"/>
              </a:buClr>
              <a:buSzPts val="1100"/>
              <a:buFont typeface="Arial"/>
              <a:buNone/>
            </a:pPr>
            <a:r>
              <a:t/>
            </a:r>
            <a:endParaRPr sz="1800"/>
          </a:p>
        </p:txBody>
      </p:sp>
      <p:sp>
        <p:nvSpPr>
          <p:cNvPr id="456" name="Google Shape;456;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SzPts val="1100"/>
              <a:buNone/>
            </a:pPr>
            <a:r>
              <a:rPr lang="en-US" sz="1200">
                <a:solidFill>
                  <a:srgbClr val="000000"/>
                </a:solidFill>
                <a:latin typeface="Arial"/>
                <a:ea typeface="Arial"/>
                <a:cs typeface="Arial"/>
                <a:sym typeface="Arial"/>
              </a:rPr>
              <a:t>Skilled communication is more than just how we talk to each other. </a:t>
            </a:r>
            <a:r>
              <a:rPr b="0" i="0" lang="en-US" sz="1200" u="none" strike="noStrike">
                <a:solidFill>
                  <a:srgbClr val="000000"/>
                </a:solidFill>
                <a:latin typeface="Arial"/>
                <a:ea typeface="Arial"/>
                <a:cs typeface="Arial"/>
                <a:sym typeface="Arial"/>
              </a:rPr>
              <a:t>So, how do nurses and their colleagues become skilled communicators? Skilled communication requires soliciting feedback and performing a self-assessment to better understand personal communication skills. In addition, nurses must be willing to have candid, direct conversations with each other to address unhealthy communication practices. </a:t>
            </a:r>
            <a:r>
              <a:rPr lang="en-US" sz="1200">
                <a:solidFill>
                  <a:srgbClr val="000000"/>
                </a:solidFill>
                <a:latin typeface="Arial"/>
                <a:ea typeface="Arial"/>
                <a:cs typeface="Arial"/>
                <a:sym typeface="Arial"/>
              </a:rPr>
              <a:t>  Skilled communicators demonstrate congruence between their words and actions and hold others accountable for doing the same. They listen to all perspectives, find solutions, build consensus, and achieve desirable outcomes.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None/>
            </a:pPr>
            <a:r>
              <a:rPr b="0" i="0" lang="en-US" sz="1200" u="none" strike="noStrike">
                <a:solidFill>
                  <a:srgbClr val="000000"/>
                </a:solidFill>
                <a:latin typeface="Arial"/>
                <a:ea typeface="Arial"/>
                <a:cs typeface="Arial"/>
                <a:sym typeface="Arial"/>
              </a:rPr>
              <a:t>Organizational factors that contribute to a culture of silence include a lack of confidence, fear of personal implication, fear of retaliation, intimidating behaviors, and microclimates of distrust. O</a:t>
            </a:r>
            <a:r>
              <a:rPr lang="en-US" sz="1200">
                <a:solidFill>
                  <a:srgbClr val="000000"/>
                </a:solidFill>
                <a:latin typeface="Arial"/>
                <a:ea typeface="Arial"/>
                <a:cs typeface="Arial"/>
                <a:sym typeface="Arial"/>
              </a:rPr>
              <a:t>rganizations must: provide team members with interprofessional education and coaching that develop critical communication skills; establish zero-tolerance policies and enforce them to address and eliminate workplace abuse and other disrespectful behavior; establish formal structures that ensure effective and respectful information sharing among patients, families, and the healthcare team; and include communication as a criterion in its formal performance appraisal system. </a:t>
            </a:r>
            <a:r>
              <a:rPr b="0" i="0" lang="en-US" sz="1200" u="none" strike="noStrike">
                <a:solidFill>
                  <a:srgbClr val="000000"/>
                </a:solidFill>
                <a:latin typeface="Arial"/>
                <a:ea typeface="Arial"/>
                <a:cs typeface="Arial"/>
                <a:sym typeface="Arial"/>
              </a:rPr>
              <a:t>Since the true price of failed communication is not measured in dollars but in lives lost, all nurses have an ethical mandate to overcome these challenges and become skilled communicators. Patients’ lives depend on it.</a:t>
            </a:r>
            <a:endParaRPr sz="1200">
              <a:solidFill>
                <a:srgbClr val="000000"/>
              </a:solidFill>
              <a:latin typeface="Arial"/>
              <a:ea typeface="Arial"/>
              <a:cs typeface="Arial"/>
              <a:sym typeface="Arial"/>
            </a:endParaRPr>
          </a:p>
          <a:p>
            <a:pPr indent="0" lvl="0" marL="158750" rtl="0" algn="l">
              <a:lnSpc>
                <a:spcPct val="100000"/>
              </a:lnSpc>
              <a:spcBef>
                <a:spcPts val="80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200"/>
              <a:t>Collaboration between diverse team members is complex and essential to optimal patient care. That is why we must be relentless in our pursuit of true collaboration.</a:t>
            </a:r>
            <a:endParaRPr sz="1200"/>
          </a:p>
        </p:txBody>
      </p:sp>
      <p:sp>
        <p:nvSpPr>
          <p:cNvPr id="480" name="Google Shape;480;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200">
                <a:latin typeface="Arial"/>
                <a:ea typeface="Arial"/>
                <a:cs typeface="Arial"/>
                <a:sym typeface="Arial"/>
              </a:rPr>
              <a:t>Skilled communication is an essential element </a:t>
            </a:r>
            <a:r>
              <a:rPr b="0" lang="en-US" sz="1200">
                <a:latin typeface="Arial"/>
                <a:ea typeface="Arial"/>
                <a:cs typeface="Arial"/>
                <a:sym typeface="Arial"/>
              </a:rPr>
              <a:t>of True Collaboration. </a:t>
            </a:r>
            <a:r>
              <a:rPr b="0" i="0" lang="en-US" sz="1200" u="none" strike="noStrike">
                <a:solidFill>
                  <a:srgbClr val="000000"/>
                </a:solidFill>
                <a:latin typeface="Arial"/>
                <a:ea typeface="Arial"/>
                <a:cs typeface="Arial"/>
                <a:sym typeface="Arial"/>
              </a:rPr>
              <a:t>Without effective communication, effective collaboration cannot exist. </a:t>
            </a:r>
            <a:r>
              <a:rPr b="0" i="0" lang="en-US" sz="1200">
                <a:solidFill>
                  <a:srgbClr val="47433F"/>
                </a:solidFill>
                <a:latin typeface="Arial"/>
                <a:ea typeface="Arial"/>
                <a:cs typeface="Arial"/>
                <a:sym typeface="Arial"/>
              </a:rPr>
              <a:t>Have you ever heard “A team that works together succeeds together”? </a:t>
            </a:r>
            <a:r>
              <a:rPr b="0" i="0" lang="en-US" sz="1200" u="none" strike="noStrike">
                <a:solidFill>
                  <a:srgbClr val="000000"/>
                </a:solidFill>
                <a:latin typeface="Arial"/>
                <a:ea typeface="Arial"/>
                <a:cs typeface="Arial"/>
                <a:sym typeface="Arial"/>
              </a:rPr>
              <a:t>Maintenance of mutual respect, a balance of the distribution of power, and a focus on common goals are elements that facilitate collaboration. No matter who is involved, collaboration is not possible until mutual understanding and an equal distribution of power exist among all individuals involved. Mutual understanding is best achieved when personal titles and biases are set aside and common goals become the focus.</a:t>
            </a:r>
            <a:endParaRPr b="0" i="0" sz="1200">
              <a:solidFill>
                <a:srgbClr val="47433F"/>
              </a:solidFill>
              <a:latin typeface="Arial"/>
              <a:ea typeface="Arial"/>
              <a:cs typeface="Arial"/>
              <a:sym typeface="Arial"/>
            </a:endParaRPr>
          </a:p>
          <a:p>
            <a:pPr indent="0" lvl="0" marL="0" marR="0" rtl="0" algn="l">
              <a:lnSpc>
                <a:spcPct val="107000"/>
              </a:lnSpc>
              <a:spcBef>
                <a:spcPts val="0"/>
              </a:spcBef>
              <a:spcAft>
                <a:spcPts val="800"/>
              </a:spcAft>
              <a:buSzPts val="1100"/>
              <a:buNone/>
            </a:pPr>
            <a:r>
              <a:t/>
            </a:r>
            <a:endParaRPr sz="18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US" sz="1200" u="none" strike="noStrike">
                <a:solidFill>
                  <a:srgbClr val="000000"/>
                </a:solidFill>
                <a:latin typeface="Arial"/>
                <a:ea typeface="Arial"/>
                <a:cs typeface="Arial"/>
                <a:sym typeface="Arial"/>
              </a:rPr>
              <a:t>True collaboration is an ongoing process that builds over time with support and coaching, eventually resulting in a work culture where communication and decision-making between nurses and other professionals become the norm. </a:t>
            </a:r>
            <a:r>
              <a:rPr b="0" i="0" lang="en-US" sz="1200" u="none" strike="noStrike">
                <a:latin typeface="Arial"/>
                <a:ea typeface="Arial"/>
                <a:cs typeface="Arial"/>
                <a:sym typeface="Arial"/>
              </a:rPr>
              <a:t>Without the synchronous, ongoing collaborative work of healthcare professionals from multiple disciplines, patient and family needs cannot be optimally satisfied within the complexities of today’s healthcare system. Collaboration requires that everyone has a seat at the table.</a:t>
            </a:r>
            <a:endParaRPr b="0" i="0" sz="1200" u="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200"/>
              <a:t>By implementing the Skilled Communication Standard, departments tend to see improved patient safety, quality care, and patient outcomes. They also see higher levels of nurse satisfaction, improved interprofessional relationships, and a decrease in calculated risks since nurses are more likely to speak up and ask questions. With True Collaboration come many of the same changes just described, along with improved nurse empowerment and decreased mortality rates. </a:t>
            </a:r>
            <a:endParaRPr/>
          </a:p>
        </p:txBody>
      </p:sp>
      <p:sp>
        <p:nvSpPr>
          <p:cNvPr id="504" name="Google Shape;504;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100"/>
              <a:buNone/>
            </a:pPr>
            <a:r>
              <a:rPr lang="en-US" sz="1200"/>
              <a:t>AACN defines a healthy work environment as a place that is “safe, healing and humane” and “respective of the rights and contributions of all.” It is “collaborative, patient focused and a place where nurses and healthcare professionals provide their optimal contribution toward high quality patient and family centered care.” At its core, a healthy work environment allows caregivers the time and resources to meet the needs of patients and families. This crucial component is what allows us to reconnect with the origin of our calling and is ultimately where we derive fulfillment from the work that we do. </a:t>
            </a:r>
            <a:endParaRPr/>
          </a:p>
          <a:p>
            <a:pPr indent="0" lvl="0" marL="158750" rtl="0" algn="l">
              <a:lnSpc>
                <a:spcPct val="100000"/>
              </a:lnSpc>
              <a:spcBef>
                <a:spcPts val="0"/>
              </a:spcBef>
              <a:spcAft>
                <a:spcPts val="0"/>
              </a:spcAft>
              <a:buSzPts val="1100"/>
              <a:buNone/>
            </a:pPr>
            <a:r>
              <a:t/>
            </a:r>
            <a:endParaRPr b="0" i="1" sz="1800" u="none" strike="noStrike">
              <a:latin typeface="Garamond"/>
              <a:ea typeface="Garamond"/>
              <a:cs typeface="Garamond"/>
              <a:sym typeface="Garamond"/>
            </a:endParaRPr>
          </a:p>
        </p:txBody>
      </p:sp>
      <p:sp>
        <p:nvSpPr>
          <p:cNvPr id="284" name="Google Shape;2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0" i="0" lang="en-US" sz="1200">
                <a:solidFill>
                  <a:srgbClr val="47433F"/>
                </a:solidFill>
                <a:latin typeface="Arial"/>
                <a:ea typeface="Arial"/>
                <a:cs typeface="Arial"/>
                <a:sym typeface="Arial"/>
              </a:rPr>
              <a:t>Nurses must be valued and committed partners in making policy, directing and evaluating clinical care, and leading organizational operations.</a:t>
            </a:r>
            <a:endParaRPr b="0" i="0" sz="1200" u="none" strike="noStrike">
              <a:solidFill>
                <a:srgbClr val="47433F"/>
              </a:solidFill>
              <a:latin typeface="Arial"/>
              <a:ea typeface="Arial"/>
              <a:cs typeface="Arial"/>
              <a:sym typeface="Arial"/>
            </a:endParaRPr>
          </a:p>
        </p:txBody>
      </p:sp>
      <p:sp>
        <p:nvSpPr>
          <p:cNvPr id="520" name="Google Shape;520;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None/>
            </a:pPr>
            <a:r>
              <a:rPr b="0" i="0" lang="en-US" sz="1200">
                <a:solidFill>
                  <a:srgbClr val="47433F"/>
                </a:solidFill>
                <a:latin typeface="Arial"/>
                <a:ea typeface="Arial"/>
                <a:cs typeface="Arial"/>
                <a:sym typeface="Arial"/>
              </a:rPr>
              <a:t>Improving patient care starts with empowering the people who care for those patients. When nurses sit at the table alongside other healthcare professionals and organization leaders, we can design protocols that benefit both team members and patients. Optimal outcomes and greater job satisfaction are more likely when nurses actively influence decisions that impact the quality of patient care. </a:t>
            </a:r>
            <a:r>
              <a:rPr lang="en-US" sz="1200">
                <a:latin typeface="Arial"/>
                <a:ea typeface="Arial"/>
                <a:cs typeface="Arial"/>
                <a:sym typeface="Arial"/>
              </a:rPr>
              <a:t>Nurses share accountability for effective decision-making by acquiring necessary skills, sharing fact-based information, communicating opinions clearly, and inquiring actively.</a:t>
            </a:r>
            <a:endParaRPr/>
          </a:p>
          <a:p>
            <a:pPr indent="0" lvl="0" marL="158750" marR="0" rtl="0" algn="l">
              <a:lnSpc>
                <a:spcPct val="100000"/>
              </a:lnSpc>
              <a:spcBef>
                <a:spcPts val="800"/>
              </a:spcBef>
              <a:spcAft>
                <a:spcPts val="0"/>
              </a:spcAft>
              <a:buClr>
                <a:srgbClr val="000000"/>
              </a:buClr>
              <a:buSzPts val="1100"/>
              <a:buFont typeface="Arial"/>
              <a:buNone/>
            </a:pPr>
            <a:r>
              <a:t/>
            </a:r>
            <a:endParaRPr sz="8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None/>
            </a:pPr>
            <a:r>
              <a:rPr lang="en-US" sz="1200">
                <a:latin typeface="Arial"/>
                <a:ea typeface="Arial"/>
                <a:cs typeface="Arial"/>
                <a:sym typeface="Arial"/>
              </a:rPr>
              <a:t>The healthcare organization must clearly articulate organizational values and ensure that nurses are in positions to participate in all levels of decision-making, incorporating these values when making decisions, and have operational structures in place that ensure the perspectives of patients and their families are incorporated into decisions affecting patient care.</a:t>
            </a:r>
            <a:r>
              <a:rPr b="0" i="0" lang="en-US" sz="1200" u="none" strike="noStrike">
                <a:solidFill>
                  <a:srgbClr val="000000"/>
                </a:solidFill>
                <a:latin typeface="Arial"/>
                <a:ea typeface="Arial"/>
                <a:cs typeface="Arial"/>
                <a:sym typeface="Arial"/>
              </a:rPr>
              <a:t> Shared governance is another approach to effective decision-making. Shared governance uses the expertise of nurses and other members of the healthcare team to influence the decisions that affect care delivery. In this process, the responsibility for practice-related decisions lies with those who deliver care, which increases professional autonomy</a:t>
            </a:r>
            <a:endParaRPr sz="1200">
              <a:latin typeface="Arial"/>
              <a:ea typeface="Arial"/>
              <a:cs typeface="Arial"/>
              <a:sym typeface="Arial"/>
            </a:endParaRPr>
          </a:p>
          <a:p>
            <a:pPr indent="0" lvl="0" marL="158750" marR="0" rtl="0" algn="l">
              <a:lnSpc>
                <a:spcPct val="100000"/>
              </a:lnSpc>
              <a:spcBef>
                <a:spcPts val="800"/>
              </a:spcBef>
              <a:spcAft>
                <a:spcPts val="0"/>
              </a:spcAft>
              <a:buClr>
                <a:srgbClr val="000000"/>
              </a:buClr>
              <a:buSzPts val="1100"/>
              <a:buFont typeface="Arial"/>
              <a:buNone/>
            </a:pPr>
            <a:r>
              <a:t/>
            </a:r>
            <a:endParaRPr sz="8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sz="1200">
                <a:latin typeface="Arial"/>
                <a:ea typeface="Arial"/>
                <a:cs typeface="Arial"/>
                <a:sym typeface="Arial"/>
              </a:rPr>
              <a:t>Appropriate staffing is so much more than numbers. </a:t>
            </a:r>
            <a:r>
              <a:rPr b="0" i="0" lang="en-US" sz="1200">
                <a:solidFill>
                  <a:srgbClr val="47433F"/>
                </a:solidFill>
                <a:latin typeface="Arial"/>
                <a:ea typeface="Arial"/>
                <a:cs typeface="Arial"/>
                <a:sym typeface="Arial"/>
              </a:rPr>
              <a:t>Appropriate staffing is clearly linked to the health of your work environment, and it affects everything in your unit, including nurse performance and retention, quality of care, patient outcomes, and hospital costs. </a:t>
            </a:r>
            <a:r>
              <a:rPr b="0" i="0" lang="en-US" sz="1200" u="none" strike="noStrike">
                <a:solidFill>
                  <a:srgbClr val="000000"/>
                </a:solidFill>
                <a:latin typeface="Arial"/>
                <a:ea typeface="Arial"/>
                <a:cs typeface="Arial"/>
                <a:sym typeface="Arial"/>
              </a:rPr>
              <a:t>Appropriate staffing is a complex process. The goal is to match the knowledge, skills, and abilities of the nurse with the needs of the patient. Effective innovation in staffing goes beyond fixed ratios and ensures the voice of direct care nurses in staffing decisions. </a:t>
            </a:r>
            <a:endParaRPr b="0" i="0" sz="1200" u="none" strike="noStrike">
              <a:solidFill>
                <a:srgbClr val="47433F"/>
              </a:solidFill>
              <a:latin typeface="Arial"/>
              <a:ea typeface="Arial"/>
              <a:cs typeface="Arial"/>
              <a:sym typeface="Arial"/>
            </a:endParaRPr>
          </a:p>
        </p:txBody>
      </p:sp>
      <p:sp>
        <p:nvSpPr>
          <p:cNvPr id="544" name="Google Shape;544;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SzPts val="1100"/>
              <a:buNone/>
            </a:pPr>
            <a:r>
              <a:rPr b="0" i="0" lang="en-US" sz="1200" u="none" strike="noStrike">
                <a:solidFill>
                  <a:srgbClr val="000000"/>
                </a:solidFill>
                <a:latin typeface="Arial"/>
                <a:ea typeface="Arial"/>
                <a:cs typeface="Arial"/>
                <a:sym typeface="Arial"/>
              </a:rPr>
              <a:t>The inclusion of direct-care team members is essential in developing new approaches to nurse staffing. Unit-based and organization-wide staffing committees with the authority to develop processes and make decisions about nurse staffing procedures must include direct care nurses. </a:t>
            </a:r>
            <a:r>
              <a:rPr lang="en-US" sz="1200">
                <a:latin typeface="Arial"/>
                <a:ea typeface="Arial"/>
                <a:cs typeface="Arial"/>
                <a:sym typeface="Arial"/>
              </a:rPr>
              <a:t>Team members should participate in all organizational phases of the staffing process from education and planning, selection and evaluation of technologies, including matching nurses’ competencies with patients’ assessed needs, through evaluation.</a:t>
            </a:r>
            <a:endParaRPr b="0" i="0" sz="1200" u="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0"/>
              </a:spcAft>
              <a:buSzPts val="1100"/>
              <a:buNone/>
            </a:pPr>
            <a:r>
              <a:rPr lang="en-US" sz="1200">
                <a:latin typeface="Arial"/>
                <a:ea typeface="Arial"/>
                <a:cs typeface="Arial"/>
                <a:sym typeface="Arial"/>
              </a:rPr>
              <a:t>The healthcare organization must put into place a formal plan to evaluate the effect of staffing decisions on patient and system outcomes; have a system in place that facilitates team members’ use of staffing and outcomes data to develop more effective staffing models; and provide support services at every level to ensure nurses can optimally focus on the priorities and requirements of patient and family care.</a:t>
            </a:r>
            <a:endParaRPr/>
          </a:p>
          <a:p>
            <a:pPr indent="0" lvl="0" marL="158750" rtl="0" algn="l">
              <a:lnSpc>
                <a:spcPct val="100000"/>
              </a:lnSpc>
              <a:spcBef>
                <a:spcPts val="800"/>
              </a:spcBef>
              <a:spcAft>
                <a:spcPts val="0"/>
              </a:spcAft>
              <a:buSzPts val="1100"/>
              <a:buNone/>
            </a:pPr>
            <a:r>
              <a:t/>
            </a:r>
            <a:endParaRPr b="0" i="0" sz="1800" u="none" strike="noStrike">
              <a:solidFill>
                <a:srgbClr val="000000"/>
              </a:solidFill>
              <a:latin typeface="Garamond"/>
              <a:ea typeface="Garamond"/>
              <a:cs typeface="Garamond"/>
              <a:sym typeface="Garamon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200"/>
              <a:t>With effective decision making, we see improved accountability, autonomy, and control over practice, a heightened awareness of cues that prevent patient deterioration, better quality of care and patient satisfaction, and fewer hospital-acquired conditions. When </a:t>
            </a:r>
            <a:r>
              <a:rPr i="1" lang="en-US" sz="1200"/>
              <a:t>staffing</a:t>
            </a:r>
            <a:r>
              <a:rPr lang="en-US" sz="1200"/>
              <a:t> is appropriate, there is higher job satisfaction and retention, better patient satisfaction with less missed care, failure to rescue, mortality, and hospital-acquired conditions.</a:t>
            </a:r>
            <a:endParaRPr/>
          </a:p>
        </p:txBody>
      </p:sp>
      <p:sp>
        <p:nvSpPr>
          <p:cNvPr id="568" name="Google Shape;568;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rgbClr val="000000"/>
                </a:solidFill>
                <a:latin typeface="Arial"/>
                <a:ea typeface="Arial"/>
                <a:cs typeface="Arial"/>
                <a:sym typeface="Arial"/>
              </a:rPr>
              <a:t>Meaningful recognition means valuing nurses for their unique contribution to patient care. The social and psychological impact of such recognition includes job satisfaction, organizational and career commitment, cohesion and collaboration, and perceived organizational support. Among respondents to our national survey, those who indicated an intent to leave their position within a year, 39% said that meaningful recognition would make them less likely to leave the organization. AACN’s research also clearly demonstrates that the recognition nurses receive from patients and families is most meaningful, closely followed by recognition from their peers.</a:t>
            </a:r>
            <a:r>
              <a:rPr lang="en-US" sz="1200">
                <a:latin typeface="Arial"/>
                <a:ea typeface="Arial"/>
                <a:cs typeface="Arial"/>
                <a:sym typeface="Arial"/>
              </a:rPr>
              <a:t> </a:t>
            </a:r>
            <a:endParaRPr sz="1200">
              <a:latin typeface="Arial"/>
              <a:ea typeface="Arial"/>
              <a:cs typeface="Arial"/>
              <a:sym typeface="Arial"/>
            </a:endParaRPr>
          </a:p>
        </p:txBody>
      </p:sp>
      <p:sp>
        <p:nvSpPr>
          <p:cNvPr id="584" name="Google Shape;584;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None/>
            </a:pPr>
            <a:r>
              <a:rPr b="0" i="0" lang="en-US" sz="1200">
                <a:solidFill>
                  <a:srgbClr val="47433F"/>
                </a:solidFill>
                <a:latin typeface="Arial"/>
                <a:ea typeface="Arial"/>
                <a:cs typeface="Arial"/>
                <a:sym typeface="Arial"/>
              </a:rPr>
              <a:t>Although nursing is one of the most rewarding professions, it can also be among the most challenging. </a:t>
            </a:r>
            <a:r>
              <a:rPr b="0" i="0" lang="en-US" sz="1200" u="none" strike="noStrike">
                <a:solidFill>
                  <a:srgbClr val="000000"/>
                </a:solidFill>
                <a:latin typeface="Arial"/>
                <a:ea typeface="Arial"/>
                <a:cs typeface="Arial"/>
                <a:sym typeface="Arial"/>
              </a:rPr>
              <a:t>The essence of meaningful recognition is to find ways to recognize nurses’ contributions on a routine basis. There are readily available ways to incorporate meaningful recognition into the daily practice of a unit or department. Verbal praise, handwritten notes, highlighting nurses in the unit’s newsletter, and bulletin boards displaying thank-you notes from patients, families, and colleagues are all well-received forms of recognition that are associated with very little cost. </a:t>
            </a:r>
            <a:r>
              <a:rPr lang="en-US" sz="1200">
                <a:latin typeface="Arial"/>
                <a:ea typeface="Arial"/>
                <a:cs typeface="Arial"/>
                <a:sym typeface="Arial"/>
              </a:rPr>
              <a:t>Team members must understand that </a:t>
            </a:r>
            <a:r>
              <a:rPr i="1" lang="en-US" sz="1200">
                <a:latin typeface="Arial"/>
                <a:ea typeface="Arial"/>
                <a:cs typeface="Arial"/>
                <a:sym typeface="Arial"/>
              </a:rPr>
              <a:t>everyone</a:t>
            </a:r>
            <a:r>
              <a:rPr lang="en-US" sz="1200">
                <a:latin typeface="Arial"/>
                <a:ea typeface="Arial"/>
                <a:cs typeface="Arial"/>
                <a:sym typeface="Arial"/>
              </a:rPr>
              <a:t> is responsible for playing an active role in the organization’s recognition program and providing meaningful recognition for all team members’ contributions, not just formal leaders.</a:t>
            </a:r>
            <a:endParaRPr/>
          </a:p>
          <a:p>
            <a:pPr indent="0" lvl="0" marL="15875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Clr>
                <a:srgbClr val="000000"/>
              </a:buClr>
              <a:buSzPts val="1100"/>
              <a:buFont typeface="Arial"/>
              <a:buNone/>
            </a:pPr>
            <a:r>
              <a:rPr lang="en-US" sz="1200">
                <a:latin typeface="Arial"/>
                <a:ea typeface="Arial"/>
                <a:cs typeface="Arial"/>
                <a:sym typeface="Arial"/>
              </a:rPr>
              <a:t>Organizations should h</a:t>
            </a:r>
            <a:r>
              <a:rPr b="0" i="0" lang="en-US" sz="1200">
                <a:solidFill>
                  <a:srgbClr val="47433F"/>
                </a:solidFill>
                <a:latin typeface="Arial"/>
                <a:ea typeface="Arial"/>
                <a:cs typeface="Arial"/>
                <a:sym typeface="Arial"/>
              </a:rPr>
              <a:t>ave systems in place to recognize nurses in an individualized and meaningful way to help provide a well-deserved honor and enhance a sense of value, leading to greater fulfillment. </a:t>
            </a:r>
            <a:r>
              <a:rPr b="0" i="0" lang="en-US" sz="1200" u="none" strike="noStrike">
                <a:solidFill>
                  <a:srgbClr val="000000"/>
                </a:solidFill>
                <a:latin typeface="Arial"/>
                <a:ea typeface="Arial"/>
                <a:cs typeface="Arial"/>
                <a:sym typeface="Arial"/>
              </a:rPr>
              <a:t>More formal strategies for demonstrating meaningful recognition include support for certification, clinical ladder programs, and the DAISY Award, which provides patients and families with a path to convey appreciation for nurses. Unit- and organizational-level recognition can be achieved through programs such as the AACN Beacon Award for Excellence. </a:t>
            </a:r>
            <a:endParaRPr sz="12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notes"/>
          <p:cNvSpPr/>
          <p:nvPr>
            <p:ph idx="2" type="sldImg"/>
          </p:nvPr>
        </p:nvSpPr>
        <p:spPr>
          <a:xfrm>
            <a:off x="-874713" y="0"/>
            <a:ext cx="3998913" cy="22494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3:notes"/>
          <p:cNvSpPr txBox="1"/>
          <p:nvPr>
            <p:ph idx="1" type="body"/>
          </p:nvPr>
        </p:nvSpPr>
        <p:spPr>
          <a:xfrm>
            <a:off x="0" y="0"/>
            <a:ext cx="3000000" cy="225000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100"/>
              <a:buFont typeface="Arial"/>
              <a:buNone/>
            </a:pPr>
            <a:r>
              <a:rPr b="0" i="0" lang="en-US" sz="1200" u="none" strike="noStrike">
                <a:solidFill>
                  <a:srgbClr val="000000"/>
                </a:solidFill>
                <a:latin typeface="Arial"/>
                <a:ea typeface="Arial"/>
                <a:cs typeface="Arial"/>
                <a:sym typeface="Arial"/>
              </a:rPr>
              <a:t>In 2005 &amp; 2016, AACN published the 1st and 2nd editions of the </a:t>
            </a:r>
            <a:r>
              <a:rPr b="0" i="1" lang="en-US" sz="1200" u="none" strike="noStrike">
                <a:solidFill>
                  <a:srgbClr val="000000"/>
                </a:solidFill>
                <a:latin typeface="Arial"/>
                <a:ea typeface="Arial"/>
                <a:cs typeface="Arial"/>
                <a:sym typeface="Arial"/>
              </a:rPr>
              <a:t>Standards for Establishing and Sustaining HWEs </a:t>
            </a:r>
            <a:r>
              <a:rPr b="0" i="0" lang="en-US" sz="1200" u="none" strike="noStrike">
                <a:solidFill>
                  <a:srgbClr val="000000"/>
                </a:solidFill>
                <a:latin typeface="Arial"/>
                <a:ea typeface="Arial"/>
                <a:cs typeface="Arial"/>
                <a:sym typeface="Arial"/>
              </a:rPr>
              <a:t>b</a:t>
            </a:r>
            <a:r>
              <a:rPr b="0" i="0" lang="en-US" sz="1200" u="none" strike="noStrike">
                <a:latin typeface="Arial"/>
                <a:ea typeface="Arial"/>
                <a:cs typeface="Arial"/>
                <a:sym typeface="Arial"/>
              </a:rPr>
              <a:t>ased on the mounting evidence that unhealthy work environments contribute to medical errors, ineffective care delivery, and conflict and stress among health care professionals and to assist organizations in achieving an HWE. AACN refers to this as the ‘blue book.’ </a:t>
            </a:r>
            <a:endParaRPr/>
          </a:p>
        </p:txBody>
      </p:sp>
      <p:sp>
        <p:nvSpPr>
          <p:cNvPr id="292" name="Google Shape;292;p3:notes"/>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strike="noStrike">
                <a:solidFill>
                  <a:srgbClr val="000000"/>
                </a:solidFill>
                <a:latin typeface="Arial"/>
                <a:ea typeface="Arial"/>
                <a:cs typeface="Arial"/>
                <a:sym typeface="Arial"/>
              </a:rPr>
              <a:t>Leaders, both formal and informal, create the culture of the work unit and organization. Authentic leaders are role models. They build a sense of connectedness in the work unit. With patient outcomes as the focal point, authentic leaders help the healthcare team maintain a sense of meaning in their work. High levels of behavioral integrity exhibited by authentic leaders promote commitment and trust among followers. Without authentic and engaged leaders, an HWE will not exist. </a:t>
            </a:r>
            <a:endParaRPr sz="1200">
              <a:latin typeface="Arial"/>
              <a:ea typeface="Arial"/>
              <a:cs typeface="Arial"/>
              <a:sym typeface="Arial"/>
            </a:endParaRPr>
          </a:p>
        </p:txBody>
      </p:sp>
      <p:sp>
        <p:nvSpPr>
          <p:cNvPr id="608" name="Google Shape;608;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SzPts val="1100"/>
              <a:buNone/>
            </a:pPr>
            <a:r>
              <a:rPr b="0" i="0" lang="en-US" sz="1200">
                <a:solidFill>
                  <a:srgbClr val="47433F"/>
                </a:solidFill>
                <a:latin typeface="Arial"/>
                <a:ea typeface="Arial"/>
                <a:cs typeface="Arial"/>
                <a:sym typeface="Arial"/>
              </a:rPr>
              <a:t>A good leader sets the tone for the unit. AACN’s research shows that healthy work environments are much more likely to have nurse leaders who fully embrace the six HWE standards. Authentic leadership also equips nurses with the skills and encouragement they need to grow in their practice. The result is a more knowledgeable, cohesive unit that consistently elevates patient care. </a:t>
            </a:r>
            <a:r>
              <a:rPr lang="en-US" sz="1200">
                <a:latin typeface="Arial"/>
                <a:ea typeface="Arial"/>
                <a:cs typeface="Arial"/>
                <a:sym typeface="Arial"/>
              </a:rPr>
              <a:t>Team members must role model all the standards and display leadership and enthusiasm in creating and sustaining healthy work environments. </a:t>
            </a:r>
            <a:r>
              <a:rPr b="0" i="0" lang="en-US" sz="1200" u="none" strike="noStrike">
                <a:solidFill>
                  <a:srgbClr val="000000"/>
                </a:solidFill>
                <a:latin typeface="Arial"/>
                <a:ea typeface="Arial"/>
                <a:cs typeface="Arial"/>
                <a:sym typeface="Arial"/>
              </a:rPr>
              <a:t>Authentic leaders are not flawless, but they are consistent. They develop processes to sort and accept feedback and grow from challenges. </a:t>
            </a:r>
            <a:endParaRPr sz="12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7000"/>
              </a:lnSpc>
              <a:spcBef>
                <a:spcPts val="0"/>
              </a:spcBef>
              <a:spcAft>
                <a:spcPts val="800"/>
              </a:spcAft>
              <a:buSzPts val="1100"/>
              <a:buNone/>
            </a:pPr>
            <a:r>
              <a:rPr lang="en-US" sz="1200">
                <a:latin typeface="Arial"/>
                <a:ea typeface="Arial"/>
                <a:cs typeface="Arial"/>
                <a:sym typeface="Arial"/>
              </a:rPr>
              <a:t>The healthcare organization provides support, education, and coaching to ensure that nurse leaders develop and enhance knowledge and abilities in all of the 6 HWE standards; develops a formal mentoring program for all nurse leaders to foster the mentorship of nurses in all roles and levels of experience; and includes the HWE standards as a criterion in each nurse leader’s performance appraisal.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200"/>
              <a:t>Research exploring nurse recognition reveals that nurses rate recognition from their patients and families as most important, followed by their colleagues and nurse managers. Nursing stories, for example, about recognition tend to strengthen our voices and showcase the value of each team member. On the contrary, a lack of meaningful recognition often leads to discontent, compassion fatigue, and burnout. Those who exhibit characteristics of authentic leadership tend to have a “trickle-down" effect. Nurses who work alongside authentic leaders perceive a higher quality of care and experience less burnout on average. Patients in those units tend to report higher satisfaction levels and experience fewer medical errors and hospital-acquired conditions that can lead to mortality. </a:t>
            </a:r>
            <a:endParaRPr/>
          </a:p>
        </p:txBody>
      </p:sp>
      <p:sp>
        <p:nvSpPr>
          <p:cNvPr id="632" name="Google Shape;632;p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100"/>
              <a:buNone/>
            </a:pPr>
            <a:r>
              <a:t/>
            </a:r>
            <a:endParaRPr/>
          </a:p>
        </p:txBody>
      </p:sp>
      <p:sp>
        <p:nvSpPr>
          <p:cNvPr id="648" name="Google Shape;648;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3" name="Google Shape;6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sz="1200">
                <a:latin typeface="Arial"/>
                <a:ea typeface="Arial"/>
                <a:cs typeface="Arial"/>
                <a:sym typeface="Arial"/>
              </a:rPr>
              <a:t>If you are ready to take the first step, begin with a free assessment of your work environment using AACN's Healthy Work Environment Assessment Tool (HWEAT). Here you will find an anonymous, 24-item questionnaire that takes less than 10 minutes to complete.</a:t>
            </a:r>
            <a:r>
              <a:rPr b="0" i="0" lang="en-US" sz="1200" u="none" strike="noStrike">
                <a:latin typeface="Arial"/>
                <a:ea typeface="Arial"/>
                <a:cs typeface="Arial"/>
                <a:sym typeface="Arial"/>
              </a:rPr>
              <a:t> This assessment measures baseline and sequential progress of a unit’s journey to implement and sustain the standards. </a:t>
            </a:r>
            <a:r>
              <a:rPr b="0" i="0" lang="en-US" sz="1200" u="none" strike="noStrike">
                <a:solidFill>
                  <a:srgbClr val="000000"/>
                </a:solidFill>
                <a:latin typeface="Arial"/>
                <a:ea typeface="Arial"/>
                <a:cs typeface="Arial"/>
                <a:sym typeface="Arial"/>
              </a:rPr>
              <a:t>The results from this tool can be used in conjunction with the National Database of Nursing Quality Indicators and staff engagement surveys to guide work environment improvement efforts. </a:t>
            </a:r>
            <a:r>
              <a:rPr lang="en-US" sz="1200">
                <a:latin typeface="Arial"/>
                <a:ea typeface="Arial"/>
                <a:cs typeface="Arial"/>
                <a:sym typeface="Arial"/>
              </a:rPr>
              <a:t>Setting up the assessment for your team is easy! Log onto the website provided, fill out the required information, and set a survey window. Send the survey link to your colleagues, then check back in when the survey window closes for your report and a benchmark report for comparison. Gathering baseline information from this helps identify important strengths and opportunities for growth, while giving you a starting point for process improvement initiatives and a method to track progress and build a plan for sustainment. Reviewing and discussing your results with your department and leaders regularly is key to building an HWE and culture. There are also r</a:t>
            </a:r>
            <a:r>
              <a:rPr b="0" i="0" lang="en-US" sz="1200" u="none" strike="noStrike">
                <a:latin typeface="Arial"/>
                <a:ea typeface="Arial"/>
                <a:cs typeface="Arial"/>
                <a:sym typeface="Arial"/>
              </a:rPr>
              <a:t>eferences and other resources that support individuals and teams in understanding perceptions, barriers, and tactics for addressing each standard.</a:t>
            </a:r>
            <a:endParaRPr sz="1200">
              <a:latin typeface="Arial"/>
              <a:ea typeface="Arial"/>
              <a:cs typeface="Arial"/>
              <a:sym typeface="Arial"/>
            </a:endParaRPr>
          </a:p>
        </p:txBody>
      </p:sp>
      <p:sp>
        <p:nvSpPr>
          <p:cNvPr id="681" name="Google Shape;681;p3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t>https://www.aacn.org/clinical-resources/staffing</a:t>
            </a:r>
            <a:endParaRPr/>
          </a:p>
          <a:p>
            <a:pPr indent="-298450" lvl="0" marL="457200" rtl="0" algn="l">
              <a:lnSpc>
                <a:spcPct val="100000"/>
              </a:lnSpc>
              <a:spcBef>
                <a:spcPts val="0"/>
              </a:spcBef>
              <a:spcAft>
                <a:spcPts val="0"/>
              </a:spcAft>
              <a:buSzPts val="1100"/>
              <a:buChar char="●"/>
            </a:pPr>
            <a:r>
              <a:rPr lang="en-US" sz="1200"/>
              <a:t>https://www.aacn.org/nursing-excellence/healthy-work-environments</a:t>
            </a:r>
            <a:endParaRPr/>
          </a:p>
          <a:p>
            <a:pPr indent="-298450" lvl="0" marL="457200" rtl="0" algn="l">
              <a:lnSpc>
                <a:spcPct val="100000"/>
              </a:lnSpc>
              <a:spcBef>
                <a:spcPts val="0"/>
              </a:spcBef>
              <a:spcAft>
                <a:spcPts val="0"/>
              </a:spcAft>
              <a:buSzPts val="1100"/>
              <a:buChar char="●"/>
            </a:pPr>
            <a:r>
              <a:rPr lang="en-US" sz="1200"/>
              <a:t>https://www.aacn.org/nursing-excellence/standards/aacn-standards-for-appropriate-staffing-in-adult-critical-care</a:t>
            </a:r>
            <a:endParaRPr/>
          </a:p>
          <a:p>
            <a:pPr indent="-298450" lvl="0" marL="457200" rtl="0" algn="l">
              <a:lnSpc>
                <a:spcPct val="100000"/>
              </a:lnSpc>
              <a:spcBef>
                <a:spcPts val="0"/>
              </a:spcBef>
              <a:spcAft>
                <a:spcPts val="0"/>
              </a:spcAft>
              <a:buSzPts val="1100"/>
              <a:buChar char="●"/>
            </a:pPr>
            <a:r>
              <a:rPr lang="en-US" sz="1200"/>
              <a:t>https://www.aacn.org/nursing-excellence/standards/aacn-standards-for-appropriate-staffing-in-adult-progressive-care</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None/>
            </a:pPr>
            <a:r>
              <a:rPr lang="en-US" sz="1200">
                <a:latin typeface="Arial"/>
                <a:ea typeface="Arial"/>
                <a:cs typeface="Arial"/>
                <a:sym typeface="Arial"/>
              </a:rPr>
              <a:t>This seminal work identified 6 essential standards that must be in place to create and ensure an HWE. The standards provide an evidence-based framework for organizations to create work environments that encourage nurses and their colleagues in every healthcare profession to practice to their utmost potential, ensuring optimal patient outcomes and professional fulfillment. </a:t>
            </a:r>
            <a:r>
              <a:rPr b="0" i="0" lang="en-US" sz="1200" u="none" strike="noStrike">
                <a:latin typeface="Arial"/>
                <a:ea typeface="Arial"/>
                <a:cs typeface="Arial"/>
                <a:sym typeface="Arial"/>
              </a:rPr>
              <a:t>The standards uniquely identify previously discounted systemic behaviors that can result in unsafe conditions and obstruct the ability of individuals and organizations to achieve excellence. In this book, AACN calls for creating and continually fostering HWEs to ensure patient safety and optimal outcomes, enhance staff recruitment and retention, and maintain healthcare organizations’ financial viability.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0" i="0" lang="en-US" sz="1200" u="none" strike="noStrike">
                <a:solidFill>
                  <a:srgbClr val="000000"/>
                </a:solidFill>
                <a:latin typeface="Arial"/>
                <a:ea typeface="Arial"/>
                <a:cs typeface="Arial"/>
                <a:sym typeface="Arial"/>
              </a:rPr>
              <a:t>Over the past two decades, investigators have been gathering evidence on the impact of nurse work environments. From these efforts, we now acknowledge 3 basic assertions about HWE.</a:t>
            </a:r>
            <a:endParaRPr/>
          </a:p>
          <a:p>
            <a:pPr indent="-298450" lvl="0" marL="457200" marR="0" rtl="0" algn="l">
              <a:lnSpc>
                <a:spcPct val="100000"/>
              </a:lnSpc>
              <a:spcBef>
                <a:spcPts val="0"/>
              </a:spcBef>
              <a:spcAft>
                <a:spcPts val="0"/>
              </a:spcAft>
              <a:buClr>
                <a:srgbClr val="000000"/>
              </a:buClr>
              <a:buSzPts val="1100"/>
              <a:buChar char="●"/>
            </a:pPr>
            <a:r>
              <a:rPr b="0" i="0" lang="en-US" sz="1200" u="none" strike="noStrike">
                <a:solidFill>
                  <a:srgbClr val="000000"/>
                </a:solidFill>
                <a:latin typeface="Arial"/>
                <a:ea typeface="Arial"/>
                <a:cs typeface="Arial"/>
                <a:sym typeface="Arial"/>
              </a:rPr>
              <a:t>#1: Since there is a direct link between work environment, patient safety, and optimal outcomes, if we are not addressing our work environment, then we are not addressing patient safety. </a:t>
            </a:r>
            <a:endParaRPr/>
          </a:p>
          <a:p>
            <a:pPr indent="-298450" lvl="0" marL="457200" marR="0" rtl="0" algn="l">
              <a:lnSpc>
                <a:spcPct val="100000"/>
              </a:lnSpc>
              <a:spcBef>
                <a:spcPts val="0"/>
              </a:spcBef>
              <a:spcAft>
                <a:spcPts val="0"/>
              </a:spcAft>
              <a:buClr>
                <a:srgbClr val="000000"/>
              </a:buClr>
              <a:buSzPts val="1100"/>
              <a:buChar char="●"/>
            </a:pPr>
            <a:r>
              <a:rPr b="0" i="0" lang="en-US" sz="1200" u="none" strike="noStrike">
                <a:solidFill>
                  <a:srgbClr val="000000"/>
                </a:solidFill>
                <a:latin typeface="Arial"/>
                <a:ea typeface="Arial"/>
                <a:cs typeface="Arial"/>
                <a:sym typeface="Arial"/>
              </a:rPr>
              <a:t>#2: We have learned that HWEs do not just happen. Creating them requires a focused and sustained effort. Without this, little will change. </a:t>
            </a:r>
            <a:endParaRPr/>
          </a:p>
          <a:p>
            <a:pPr indent="-298450" lvl="0" marL="457200" marR="0" rtl="0" algn="l">
              <a:lnSpc>
                <a:spcPct val="100000"/>
              </a:lnSpc>
              <a:spcBef>
                <a:spcPts val="0"/>
              </a:spcBef>
              <a:spcAft>
                <a:spcPts val="0"/>
              </a:spcAft>
              <a:buClr>
                <a:srgbClr val="000000"/>
              </a:buClr>
              <a:buSzPts val="1100"/>
              <a:buChar char="●"/>
            </a:pPr>
            <a:r>
              <a:rPr b="0" i="0" lang="en-US" sz="1200" u="none" strike="noStrike">
                <a:solidFill>
                  <a:srgbClr val="000000"/>
                </a:solidFill>
                <a:latin typeface="Arial"/>
                <a:ea typeface="Arial"/>
                <a:cs typeface="Arial"/>
                <a:sym typeface="Arial"/>
              </a:rPr>
              <a:t>#3: Creating an HWE requires us to challenge long-standing cultures, traditions, and hierarchies. Changing these practices requires EVERYONE to be involved, and each of us has an important role to play.</a:t>
            </a:r>
            <a:endParaRPr/>
          </a:p>
          <a:p>
            <a:pPr indent="0" lvl="0" marL="158750" marR="0" rtl="0" algn="l">
              <a:lnSpc>
                <a:spcPct val="100000"/>
              </a:lnSpc>
              <a:spcBef>
                <a:spcPts val="0"/>
              </a:spcBef>
              <a:spcAft>
                <a:spcPts val="0"/>
              </a:spcAft>
              <a:buClr>
                <a:srgbClr val="000000"/>
              </a:buClr>
              <a:buSzPts val="1100"/>
              <a:buFont typeface="Arial"/>
              <a:buNone/>
            </a:pPr>
            <a:r>
              <a:t/>
            </a:r>
            <a:endParaRPr b="0" i="0" sz="1200" u="none" strike="noStrike">
              <a:solidFill>
                <a:srgbClr val="000000"/>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100"/>
              <a:buFont typeface="Arial"/>
              <a:buNone/>
            </a:pPr>
            <a:r>
              <a:rPr b="0" i="0" lang="en-US" sz="1200" u="none" strike="noStrike">
                <a:solidFill>
                  <a:srgbClr val="000000"/>
                </a:solidFill>
                <a:latin typeface="Arial"/>
                <a:ea typeface="Arial"/>
                <a:cs typeface="Arial"/>
                <a:sym typeface="Arial"/>
              </a:rPr>
              <a:t>It is clear from the evidence that healthy work environments are not optional. They are as important as clinical competence and expertise. Healthy work environments are essential to foster optimal outcomes for patients, their families, the healthcare team, and the viability of healthcare organizations. However, healthy work environments do not happen spontaneously. They take time, focused intention, and a dedicated action plan. The process must be in constant evolution to achieve and sustain success. Change takes time, patience, and the shared vision of committed individuals. Healthy work environments are worth the effort because the lives of patients and the well-being of the healthcare team depend on them. </a:t>
            </a:r>
            <a:endParaRPr sz="1200">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100"/>
              <a:buNone/>
            </a:pPr>
            <a:r>
              <a:rPr b="0" i="0" lang="en-US" sz="1200" u="none" strike="noStrike">
                <a:solidFill>
                  <a:srgbClr val="000000"/>
                </a:solidFill>
                <a:latin typeface="Arial"/>
                <a:ea typeface="Arial"/>
                <a:cs typeface="Arial"/>
                <a:sym typeface="Arial"/>
              </a:rPr>
              <a:t>Start with a self-assessment. Take an honest look at </a:t>
            </a:r>
            <a:r>
              <a:rPr b="0" i="1" lang="en-US" sz="1200" u="none" strike="noStrike">
                <a:solidFill>
                  <a:srgbClr val="000000"/>
                </a:solidFill>
                <a:latin typeface="Arial"/>
                <a:ea typeface="Arial"/>
                <a:cs typeface="Arial"/>
                <a:sym typeface="Arial"/>
              </a:rPr>
              <a:t>your</a:t>
            </a:r>
            <a:r>
              <a:rPr b="0" i="0" lang="en-US" sz="1200" u="none" strike="noStrike">
                <a:solidFill>
                  <a:srgbClr val="000000"/>
                </a:solidFill>
                <a:latin typeface="Arial"/>
                <a:ea typeface="Arial"/>
                <a:cs typeface="Arial"/>
                <a:sym typeface="Arial"/>
              </a:rPr>
              <a:t> contribution to the work environment as a key exercise in thinking about the journey forward. Engage team members to consider how the work environment impacts their practice. Review the HWE standards and their associated critical elements on our website and in the blue book. Discuss the evidence that supports each standard and its impact on healthcare delivery. Complete a focused assessment using the HWEAT to determine the current health of your work environment. Develop an action plan. You might start with a specific standard based on the assessment results. Develop and implement strategies for change. Implement an ongoing system to monitor the health of the work environment to ensure progress and sustainability. </a:t>
            </a:r>
            <a:r>
              <a:rPr lang="en-US" sz="1200">
                <a:latin typeface="Arial"/>
                <a:ea typeface="Arial"/>
                <a:cs typeface="Arial"/>
                <a:sym typeface="Arial"/>
              </a:rPr>
              <a:t>Those of you in academia…how can we include this in the nursing curriculum? How can we instill these standards into our upcoming nurses and nurse leaders so that they learn to look for employers with HWEs?</a:t>
            </a:r>
            <a:endParaRPr sz="1200">
              <a:latin typeface="Arial"/>
              <a:ea typeface="Arial"/>
              <a:cs typeface="Arial"/>
              <a:sym typeface="Arial"/>
            </a:endParaRPr>
          </a:p>
        </p:txBody>
      </p:sp>
      <p:sp>
        <p:nvSpPr>
          <p:cNvPr id="723" name="Google Shape;723;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notes"/>
          <p:cNvSpPr/>
          <p:nvPr>
            <p:ph idx="2" type="sldImg"/>
          </p:nvPr>
        </p:nvSpPr>
        <p:spPr>
          <a:xfrm>
            <a:off x="-874713" y="0"/>
            <a:ext cx="3998913" cy="22494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5:notes"/>
          <p:cNvSpPr txBox="1"/>
          <p:nvPr>
            <p:ph idx="1" type="body"/>
          </p:nvPr>
        </p:nvSpPr>
        <p:spPr>
          <a:xfrm>
            <a:off x="0" y="0"/>
            <a:ext cx="3000000" cy="2250000"/>
          </a:xfrm>
          <a:prstGeom prst="rect">
            <a:avLst/>
          </a:prstGeom>
          <a:noFill/>
          <a:ln>
            <a:noFill/>
          </a:ln>
        </p:spPr>
        <p:txBody>
          <a:bodyPr anchorCtr="0" anchor="t" bIns="45700" lIns="91425" spcFirstLastPara="1" rIns="91425" wrap="square" tIns="45700">
            <a:noAutofit/>
          </a:bodyPr>
          <a:lstStyle/>
          <a:p>
            <a:pPr indent="-298450" lvl="0" marL="457200" marR="0" rtl="0" algn="l">
              <a:lnSpc>
                <a:spcPct val="100000"/>
              </a:lnSpc>
              <a:spcBef>
                <a:spcPts val="0"/>
              </a:spcBef>
              <a:spcAft>
                <a:spcPts val="0"/>
              </a:spcAft>
              <a:buClr>
                <a:srgbClr val="000000"/>
              </a:buClr>
              <a:buSzPts val="1100"/>
              <a:buFont typeface="Arial"/>
              <a:buNone/>
            </a:pPr>
            <a:r>
              <a:rPr lang="en-US" sz="1200">
                <a:solidFill>
                  <a:schemeClr val="dk1"/>
                </a:solidFill>
                <a:latin typeface="Arial"/>
                <a:ea typeface="Arial"/>
                <a:cs typeface="Arial"/>
                <a:sym typeface="Arial"/>
              </a:rPr>
              <a:t>In addition to publishing the standards, to further study our work environments, </a:t>
            </a:r>
            <a:r>
              <a:rPr b="0" i="0" lang="en-US" sz="1200" u="none" strike="noStrike">
                <a:solidFill>
                  <a:srgbClr val="000000"/>
                </a:solidFill>
                <a:latin typeface="Arial"/>
                <a:ea typeface="Arial"/>
                <a:cs typeface="Arial"/>
                <a:sym typeface="Arial"/>
              </a:rPr>
              <a:t>from 2006 to 2021, AACN conducted </a:t>
            </a:r>
            <a:r>
              <a:rPr b="0" i="0" lang="en-US" sz="1200" u="none" strike="noStrike">
                <a:solidFill>
                  <a:srgbClr val="FF0000"/>
                </a:solidFill>
                <a:latin typeface="Arial"/>
                <a:ea typeface="Arial"/>
                <a:cs typeface="Arial"/>
                <a:sym typeface="Arial"/>
              </a:rPr>
              <a:t>five</a:t>
            </a:r>
            <a:r>
              <a:rPr b="0" i="0" lang="en-US" sz="1200" u="none" strike="noStrike">
                <a:solidFill>
                  <a:srgbClr val="000000"/>
                </a:solidFill>
                <a:latin typeface="Arial"/>
                <a:ea typeface="Arial"/>
                <a:cs typeface="Arial"/>
                <a:sym typeface="Arial"/>
              </a:rPr>
              <a:t> national nurse work environment surveys. The sixth is in progress in 2025. Compelling evidence about the positive impact of HWEs was validated by the results from our surveys, especially the 2021 study, which reports a dramatic decline in the health of the work environment, along with a high number of nurses reporting a plan to leave their organizations.</a:t>
            </a:r>
            <a:endParaRPr/>
          </a:p>
          <a:p>
            <a:pPr indent="-298450" lvl="0" marL="457200" rtl="0" algn="l">
              <a:lnSpc>
                <a:spcPct val="100000"/>
              </a:lnSpc>
              <a:spcBef>
                <a:spcPts val="0"/>
              </a:spcBef>
              <a:spcAft>
                <a:spcPts val="0"/>
              </a:spcAft>
              <a:buSzPts val="1100"/>
              <a:buFont typeface="Arial"/>
              <a:buNone/>
            </a:pPr>
            <a:r>
              <a:t/>
            </a:r>
            <a:endParaRPr b="0" i="0" sz="1200" u="none" strike="noStrike">
              <a:solidFill>
                <a:srgbClr val="000000"/>
              </a:solidFill>
              <a:latin typeface="Arial"/>
              <a:ea typeface="Arial"/>
              <a:cs typeface="Arial"/>
              <a:sym typeface="Arial"/>
            </a:endParaRPr>
          </a:p>
        </p:txBody>
      </p:sp>
      <p:sp>
        <p:nvSpPr>
          <p:cNvPr id="346" name="Google Shape;346;p5:notes"/>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100"/>
              <a:buNone/>
            </a:pPr>
            <a:r>
              <a:rPr lang="en-US" sz="1200"/>
              <a:t>These were large national surveys that increasingly extended beyond our critical care members. The survey focuses on all six standards, job satisfaction, and moral distress. </a:t>
            </a:r>
            <a:endParaRPr/>
          </a:p>
          <a:p>
            <a:pPr indent="0" lvl="0" marL="0" marR="0" rtl="0" algn="l">
              <a:lnSpc>
                <a:spcPct val="100000"/>
              </a:lnSpc>
              <a:spcBef>
                <a:spcPts val="360"/>
              </a:spcBef>
              <a:spcAft>
                <a:spcPts val="0"/>
              </a:spcAft>
              <a:buClr>
                <a:srgbClr val="000000"/>
              </a:buClr>
              <a:buSzPts val="1100"/>
              <a:buNone/>
            </a:pPr>
            <a:r>
              <a:rPr lang="en-US" sz="1200"/>
              <a:t>In the 2018 survey, AACN saw an upswing in the results. In 2021, amid the pandemic, AACN saw a major decline in all areas surrounding the health of the work environment. In 2021, over 10000 nurses participated in our survey, and over 9300 were eligible. Most were direct care nurses. Three areas of significant decline in Appropriate Staffing, Effective Decision Making, and Meaningful Recognition. </a:t>
            </a:r>
            <a:endParaRPr/>
          </a:p>
        </p:txBody>
      </p:sp>
      <p:sp>
        <p:nvSpPr>
          <p:cNvPr id="393" name="Google Shape;39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000000"/>
              </a:buClr>
              <a:buSzPts val="1100"/>
              <a:buNone/>
            </a:pPr>
            <a:r>
              <a:rPr lang="en-US" sz="1200"/>
              <a:t>AACN looked deeper at units that had started implementing the standards, even one. AACN found significant improvements in those areas of Appropriate Staffing, Effective Decision Making, and Meaningful Recognition. Another new concerning development in the 2021 survey was the satisfaction of nurses with their jobs and with their profession. BOTH of those areas dropped. Prior studies reported that nurses were sometimes not so satisfied with their jobs, but </a:t>
            </a:r>
            <a:r>
              <a:rPr i="1" lang="en-US" sz="1200"/>
              <a:t>were </a:t>
            </a:r>
            <a:r>
              <a:rPr lang="en-US" sz="1200"/>
              <a:t>satisfied with their profession. In the 2021 survey, satisfaction with being a nurse dropped significantly from 93% to 60%. Additionally, there was a decline in whether nurses who would recommend nursing as a profession. Satisfaction with units that had implemented the standards versus those that had not, satisfaction was much higher in units that had implemented the standards. </a:t>
            </a:r>
            <a:endParaRPr/>
          </a:p>
          <a:p>
            <a:pPr indent="-228600" lvl="0" marL="457200" rtl="0" algn="l">
              <a:lnSpc>
                <a:spcPct val="100000"/>
              </a:lnSpc>
              <a:spcBef>
                <a:spcPts val="0"/>
              </a:spcBef>
              <a:spcAft>
                <a:spcPts val="0"/>
              </a:spcAft>
              <a:buSzPts val="1100"/>
              <a:buNone/>
            </a:pPr>
            <a:r>
              <a:t/>
            </a:r>
            <a:endParaRPr sz="1100"/>
          </a:p>
        </p:txBody>
      </p:sp>
      <p:sp>
        <p:nvSpPr>
          <p:cNvPr id="402" name="Google Shape;402;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a319d4e4a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3a319d4e4ab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1200"/>
              <a:t>When you examine the impact of healthy work environments on patients, you will find that healthy work environments are associated with less mortality, less failure to rescue, better survival from in-hospital cardiac arrest, and fewer hospital-acquired conditions. As a result of better quality care, patients are also better prepared for discharge and require fewer readmissions.  </a:t>
            </a:r>
            <a:endParaRPr/>
          </a:p>
        </p:txBody>
      </p:sp>
      <p:sp>
        <p:nvSpPr>
          <p:cNvPr id="411" name="Google Shape;411;g3a319d4e4ab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1200"/>
              <a:t>When you examine the impact of healthy work environments on patients, you will find that healthy work environments are associated with less mortality, less failure to rescue, better survival from in-hospital cardiac arrest, and fewer hospital-acquired conditions. As a result of better quality care, patients are also better prepared for discharge and require fewer readmissions.  </a:t>
            </a:r>
            <a:endParaRPr/>
          </a:p>
        </p:txBody>
      </p:sp>
      <p:sp>
        <p:nvSpPr>
          <p:cNvPr id="420" name="Google Shape;42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1100"/>
              <a:buNone/>
              <a:defRPr sz="45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6" name="Google Shape;16;p4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7" name="Google Shape;17;p44"/>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44"/>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44"/>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7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3300"/>
              <a:buFont typeface="Arial"/>
              <a:buNone/>
              <a:defRPr sz="33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7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361950" lvl="1" marL="914400" marR="0" rtl="0" algn="l">
              <a:spcBef>
                <a:spcPts val="420"/>
              </a:spcBef>
              <a:spcAft>
                <a:spcPts val="0"/>
              </a:spcAft>
              <a:buClr>
                <a:srgbClr val="595959"/>
              </a:buClr>
              <a:buSzPts val="2100"/>
              <a:buFont typeface="Arial"/>
              <a:buChar char="–"/>
              <a:defRPr b="0" i="0" sz="2100" u="none" cap="none" strike="noStrike">
                <a:solidFill>
                  <a:srgbClr val="595959"/>
                </a:solidFill>
                <a:latin typeface="Arial"/>
                <a:ea typeface="Arial"/>
                <a:cs typeface="Arial"/>
                <a:sym typeface="Arial"/>
              </a:defRPr>
            </a:lvl2pPr>
            <a:lvl3pPr indent="-342900" lvl="2" marL="1371600" marR="0" rtl="0" algn="l">
              <a:spcBef>
                <a:spcPts val="360"/>
              </a:spcBef>
              <a:spcAft>
                <a:spcPts val="0"/>
              </a:spcAft>
              <a:buClr>
                <a:srgbClr val="595959"/>
              </a:buClr>
              <a:buSzPts val="1800"/>
              <a:buFont typeface="Arial"/>
              <a:buChar char="•"/>
              <a:defRPr b="0" i="0" sz="1800" u="none" cap="none" strike="noStrike">
                <a:solidFill>
                  <a:srgbClr val="595959"/>
                </a:solidFill>
                <a:latin typeface="Arial"/>
                <a:ea typeface="Arial"/>
                <a:cs typeface="Arial"/>
                <a:sym typeface="Arial"/>
              </a:defRPr>
            </a:lvl3pPr>
            <a:lvl4pPr indent="-323850" lvl="3" marL="1828800" marR="0" rtl="0" algn="l">
              <a:spcBef>
                <a:spcPts val="300"/>
              </a:spcBef>
              <a:spcAft>
                <a:spcPts val="0"/>
              </a:spcAft>
              <a:buClr>
                <a:srgbClr val="595959"/>
              </a:buClr>
              <a:buSzPts val="1500"/>
              <a:buFont typeface="Arial"/>
              <a:buChar char="–"/>
              <a:defRPr b="0" i="0" sz="1500" u="none" cap="none" strike="noStrike">
                <a:solidFill>
                  <a:srgbClr val="595959"/>
                </a:solidFill>
                <a:latin typeface="Arial"/>
                <a:ea typeface="Arial"/>
                <a:cs typeface="Arial"/>
                <a:sym typeface="Arial"/>
              </a:defRPr>
            </a:lvl4pPr>
            <a:lvl5pPr indent="-323850" lvl="4" marL="2286000" marR="0" rtl="0" algn="l">
              <a:spcBef>
                <a:spcPts val="300"/>
              </a:spcBef>
              <a:spcAft>
                <a:spcPts val="0"/>
              </a:spcAft>
              <a:buClr>
                <a:srgbClr val="595959"/>
              </a:buClr>
              <a:buSzPts val="1500"/>
              <a:buFont typeface="Arial"/>
              <a:buChar char="»"/>
              <a:defRPr b="0" i="0" sz="1500" u="none" cap="none" strike="noStrike">
                <a:solidFill>
                  <a:srgbClr val="595959"/>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66" name="Google Shape;66;p7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7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7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1100"/>
              <a:buFont typeface="Arial"/>
              <a:buNone/>
              <a:defRPr sz="4500">
                <a:solidFill>
                  <a:schemeClr val="dk1"/>
                </a:solidFill>
                <a:latin typeface="Arial"/>
                <a:ea typeface="Arial"/>
                <a:cs typeface="Arial"/>
                <a:sym typeface="Arial"/>
              </a:defRPr>
            </a:lvl1pPr>
            <a:lvl2pPr lvl="1" rtl="0" algn="l">
              <a:lnSpc>
                <a:spcPct val="90000"/>
              </a:lnSpc>
              <a:spcBef>
                <a:spcPts val="0"/>
              </a:spcBef>
              <a:spcAft>
                <a:spcPts val="0"/>
              </a:spcAft>
              <a:buSzPts val="1100"/>
              <a:buFont typeface="Arial"/>
              <a:buNone/>
              <a:defRPr sz="1800"/>
            </a:lvl2pPr>
            <a:lvl3pPr lvl="2" rtl="0" algn="l">
              <a:lnSpc>
                <a:spcPct val="90000"/>
              </a:lnSpc>
              <a:spcBef>
                <a:spcPts val="0"/>
              </a:spcBef>
              <a:spcAft>
                <a:spcPts val="0"/>
              </a:spcAft>
              <a:buSzPts val="1100"/>
              <a:buFont typeface="Arial"/>
              <a:buNone/>
              <a:defRPr sz="1800"/>
            </a:lvl3pPr>
            <a:lvl4pPr lvl="3" rtl="0" algn="l">
              <a:lnSpc>
                <a:spcPct val="90000"/>
              </a:lnSpc>
              <a:spcBef>
                <a:spcPts val="0"/>
              </a:spcBef>
              <a:spcAft>
                <a:spcPts val="0"/>
              </a:spcAft>
              <a:buSzPts val="1100"/>
              <a:buFont typeface="Arial"/>
              <a:buNone/>
              <a:defRPr sz="1800"/>
            </a:lvl4pPr>
            <a:lvl5pPr lvl="4" rtl="0" algn="l">
              <a:lnSpc>
                <a:spcPct val="90000"/>
              </a:lnSpc>
              <a:spcBef>
                <a:spcPts val="0"/>
              </a:spcBef>
              <a:spcAft>
                <a:spcPts val="0"/>
              </a:spcAft>
              <a:buSzPts val="1100"/>
              <a:buFont typeface="Arial"/>
              <a:buNone/>
              <a:defRPr sz="1800"/>
            </a:lvl5pPr>
            <a:lvl6pPr lvl="5" rtl="0" algn="l">
              <a:lnSpc>
                <a:spcPct val="90000"/>
              </a:lnSpc>
              <a:spcBef>
                <a:spcPts val="0"/>
              </a:spcBef>
              <a:spcAft>
                <a:spcPts val="0"/>
              </a:spcAft>
              <a:buSzPts val="1100"/>
              <a:buFont typeface="Arial"/>
              <a:buNone/>
              <a:defRPr sz="1800"/>
            </a:lvl6pPr>
            <a:lvl7pPr lvl="6" rtl="0" algn="l">
              <a:lnSpc>
                <a:spcPct val="90000"/>
              </a:lnSpc>
              <a:spcBef>
                <a:spcPts val="0"/>
              </a:spcBef>
              <a:spcAft>
                <a:spcPts val="0"/>
              </a:spcAft>
              <a:buSzPts val="1100"/>
              <a:buFont typeface="Arial"/>
              <a:buNone/>
              <a:defRPr sz="1800"/>
            </a:lvl7pPr>
            <a:lvl8pPr lvl="7" rtl="0" algn="l">
              <a:lnSpc>
                <a:spcPct val="90000"/>
              </a:lnSpc>
              <a:spcBef>
                <a:spcPts val="0"/>
              </a:spcBef>
              <a:spcAft>
                <a:spcPts val="0"/>
              </a:spcAft>
              <a:buSzPts val="1100"/>
              <a:buFont typeface="Arial"/>
              <a:buNone/>
              <a:defRPr sz="1800"/>
            </a:lvl8pPr>
            <a:lvl9pPr lvl="8" rtl="0" algn="l">
              <a:lnSpc>
                <a:spcPct val="90000"/>
              </a:lnSpc>
              <a:spcBef>
                <a:spcPts val="0"/>
              </a:spcBef>
              <a:spcAft>
                <a:spcPts val="0"/>
              </a:spcAft>
              <a:buSzPts val="1100"/>
              <a:buFont typeface="Arial"/>
              <a:buNone/>
              <a:defRPr sz="1800"/>
            </a:lvl9pPr>
          </a:lstStyle>
          <a:p/>
        </p:txBody>
      </p:sp>
      <p:sp>
        <p:nvSpPr>
          <p:cNvPr id="70" name="Google Shape;70;p78"/>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71" name="Google Shape;71;p78"/>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78"/>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78"/>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79"/>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79"/>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87" name="Google Shape;87;p7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8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8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8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8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81"/>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81"/>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99" name="Google Shape;99;p8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8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8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82"/>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82"/>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8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8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8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p8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8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2" name="Google Shape;112;p8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8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4" name="Google Shape;114;p8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8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8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8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8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8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3" name="Shape 123"/>
        <p:cNvGrpSpPr/>
        <p:nvPr/>
      </p:nvGrpSpPr>
      <p:grpSpPr>
        <a:xfrm>
          <a:off x="0" y="0"/>
          <a:ext cx="0" cy="0"/>
          <a:chOff x="0" y="0"/>
          <a:chExt cx="0" cy="0"/>
        </a:xfrm>
      </p:grpSpPr>
      <p:sp>
        <p:nvSpPr>
          <p:cNvPr id="124" name="Google Shape;124;p85"/>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85"/>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26" name="Google Shape;126;p85"/>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27" name="Google Shape;127;p8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8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5"/>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22" name="Google Shape;22;p45"/>
          <p:cNvSpPr txBox="1"/>
          <p:nvPr>
            <p:ph idx="1" type="body"/>
          </p:nvPr>
        </p:nvSpPr>
        <p:spPr>
          <a:xfrm>
            <a:off x="628650" y="1369219"/>
            <a:ext cx="7886700" cy="2307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45"/>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45"/>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45"/>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0" name="Shape 130"/>
        <p:cNvGrpSpPr/>
        <p:nvPr/>
      </p:nvGrpSpPr>
      <p:grpSpPr>
        <a:xfrm>
          <a:off x="0" y="0"/>
          <a:ext cx="0" cy="0"/>
          <a:chOff x="0" y="0"/>
          <a:chExt cx="0" cy="0"/>
        </a:xfrm>
      </p:grpSpPr>
      <p:sp>
        <p:nvSpPr>
          <p:cNvPr id="131" name="Google Shape;131;p8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86"/>
          <p:cNvSpPr/>
          <p:nvPr>
            <p:ph idx="2" type="pic"/>
          </p:nvPr>
        </p:nvSpPr>
        <p:spPr>
          <a:xfrm>
            <a:off x="3887391" y="740569"/>
            <a:ext cx="4629150" cy="3655219"/>
          </a:xfrm>
          <a:prstGeom prst="rect">
            <a:avLst/>
          </a:prstGeom>
          <a:noFill/>
          <a:ln>
            <a:noFill/>
          </a:ln>
        </p:spPr>
      </p:sp>
      <p:sp>
        <p:nvSpPr>
          <p:cNvPr id="133" name="Google Shape;133;p86"/>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4" name="Google Shape;134;p8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8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8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8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87"/>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 name="Google Shape;140;p8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8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88"/>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88"/>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8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8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8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8" name="Shape 158"/>
        <p:cNvGrpSpPr/>
        <p:nvPr/>
      </p:nvGrpSpPr>
      <p:grpSpPr>
        <a:xfrm>
          <a:off x="0" y="0"/>
          <a:ext cx="0" cy="0"/>
          <a:chOff x="0" y="0"/>
          <a:chExt cx="0" cy="0"/>
        </a:xfrm>
      </p:grpSpPr>
      <p:sp>
        <p:nvSpPr>
          <p:cNvPr id="159" name="Google Shape;159;p54"/>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60" name="Google Shape;160;p54"/>
          <p:cNvSpPr txBox="1"/>
          <p:nvPr>
            <p:ph idx="1" type="body"/>
          </p:nvPr>
        </p:nvSpPr>
        <p:spPr>
          <a:xfrm>
            <a:off x="628650" y="1369219"/>
            <a:ext cx="7886700" cy="2307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54"/>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54"/>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3" name="Google Shape;163;p54"/>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57"/>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p57"/>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7" name="Google Shape;167;p57"/>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8" name="Shape 168"/>
        <p:cNvGrpSpPr/>
        <p:nvPr/>
      </p:nvGrpSpPr>
      <p:grpSpPr>
        <a:xfrm>
          <a:off x="0" y="0"/>
          <a:ext cx="0" cy="0"/>
          <a:chOff x="0" y="0"/>
          <a:chExt cx="0" cy="0"/>
        </a:xfrm>
      </p:grpSpPr>
      <p:sp>
        <p:nvSpPr>
          <p:cNvPr id="169" name="Google Shape;169;p59"/>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1100"/>
              <a:buNone/>
              <a:defRPr sz="45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70" name="Google Shape;170;p59"/>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71" name="Google Shape;171;p59"/>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2" name="Google Shape;172;p59"/>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59"/>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p7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76" name="Google Shape;176;p72"/>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77" name="Google Shape;177;p72"/>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72"/>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79" name="Google Shape;179;p72"/>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0" name="Google Shape;180;p72"/>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72"/>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72"/>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3" name="Shape 183"/>
        <p:cNvGrpSpPr/>
        <p:nvPr/>
      </p:nvGrpSpPr>
      <p:grpSpPr>
        <a:xfrm>
          <a:off x="0" y="0"/>
          <a:ext cx="0" cy="0"/>
          <a:chOff x="0" y="0"/>
          <a:chExt cx="0" cy="0"/>
        </a:xfrm>
      </p:grpSpPr>
      <p:sp>
        <p:nvSpPr>
          <p:cNvPr id="184" name="Google Shape;184;p73"/>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SzPts val="1100"/>
              <a:buNone/>
              <a:defRPr sz="24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85" name="Google Shape;185;p7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86" name="Google Shape;186;p7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7" name="Google Shape;187;p73"/>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73"/>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p73"/>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0" name="Shape 190"/>
        <p:cNvGrpSpPr/>
        <p:nvPr/>
      </p:nvGrpSpPr>
      <p:grpSpPr>
        <a:xfrm>
          <a:off x="0" y="0"/>
          <a:ext cx="0" cy="0"/>
          <a:chOff x="0" y="0"/>
          <a:chExt cx="0" cy="0"/>
        </a:xfrm>
      </p:grpSpPr>
      <p:sp>
        <p:nvSpPr>
          <p:cNvPr id="191" name="Google Shape;191;p74"/>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SzPts val="1100"/>
              <a:buNone/>
              <a:defRPr sz="24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92" name="Google Shape;192;p74"/>
          <p:cNvSpPr/>
          <p:nvPr>
            <p:ph idx="2" type="pic"/>
          </p:nvPr>
        </p:nvSpPr>
        <p:spPr>
          <a:xfrm>
            <a:off x="3887391" y="740569"/>
            <a:ext cx="4629300" cy="3655200"/>
          </a:xfrm>
          <a:prstGeom prst="rect">
            <a:avLst/>
          </a:prstGeom>
          <a:noFill/>
          <a:ln>
            <a:noFill/>
          </a:ln>
        </p:spPr>
      </p:sp>
      <p:sp>
        <p:nvSpPr>
          <p:cNvPr id="193" name="Google Shape;193;p7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4" name="Google Shape;194;p74"/>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p74"/>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6" name="Google Shape;196;p74"/>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7" name="Shape 197"/>
        <p:cNvGrpSpPr/>
        <p:nvPr/>
      </p:nvGrpSpPr>
      <p:grpSpPr>
        <a:xfrm>
          <a:off x="0" y="0"/>
          <a:ext cx="0" cy="0"/>
          <a:chOff x="0" y="0"/>
          <a:chExt cx="0" cy="0"/>
        </a:xfrm>
      </p:grpSpPr>
      <p:sp>
        <p:nvSpPr>
          <p:cNvPr id="198" name="Google Shape;198;p75"/>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199" name="Google Shape;199;p75"/>
          <p:cNvSpPr txBox="1"/>
          <p:nvPr>
            <p:ph idx="1" type="body"/>
          </p:nvPr>
        </p:nvSpPr>
        <p:spPr>
          <a:xfrm rot="5400000">
            <a:off x="3418350" y="-1420481"/>
            <a:ext cx="23073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75"/>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75"/>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p75"/>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6"/>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28" name="Google Shape;28;p46"/>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6"/>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46"/>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3" name="Shape 203"/>
        <p:cNvGrpSpPr/>
        <p:nvPr/>
      </p:nvGrpSpPr>
      <p:grpSpPr>
        <a:xfrm>
          <a:off x="0" y="0"/>
          <a:ext cx="0" cy="0"/>
          <a:chOff x="0" y="0"/>
          <a:chExt cx="0" cy="0"/>
        </a:xfrm>
      </p:grpSpPr>
      <p:sp>
        <p:nvSpPr>
          <p:cNvPr id="204" name="Google Shape;204;p7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205" name="Google Shape;205;p7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76"/>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76"/>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p76"/>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8" name="Shape 218"/>
        <p:cNvGrpSpPr/>
        <p:nvPr/>
      </p:nvGrpSpPr>
      <p:grpSpPr>
        <a:xfrm>
          <a:off x="0" y="0"/>
          <a:ext cx="0" cy="0"/>
          <a:chOff x="0" y="0"/>
          <a:chExt cx="0" cy="0"/>
        </a:xfrm>
      </p:grpSpPr>
      <p:sp>
        <p:nvSpPr>
          <p:cNvPr id="219" name="Google Shape;219;p5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0" name="Google Shape;220;p5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1" name="Google Shape;221;p56"/>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56"/>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56"/>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4" name="Shape 224"/>
        <p:cNvGrpSpPr/>
        <p:nvPr/>
      </p:nvGrpSpPr>
      <p:grpSpPr>
        <a:xfrm>
          <a:off x="0" y="0"/>
          <a:ext cx="0" cy="0"/>
          <a:chOff x="0" y="0"/>
          <a:chExt cx="0" cy="0"/>
        </a:xfrm>
      </p:grpSpPr>
      <p:sp>
        <p:nvSpPr>
          <p:cNvPr id="225" name="Google Shape;225;p64"/>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6" name="Google Shape;226;p6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27" name="Google Shape;227;p64"/>
          <p:cNvSpPr txBox="1"/>
          <p:nvPr>
            <p:ph idx="10" type="dt"/>
          </p:nvPr>
        </p:nvSpPr>
        <p:spPr>
          <a:xfrm>
            <a:off x="4111477" y="4711921"/>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64"/>
          <p:cNvSpPr txBox="1"/>
          <p:nvPr>
            <p:ph idx="11" type="ftr"/>
          </p:nvPr>
        </p:nvSpPr>
        <p:spPr>
          <a:xfrm>
            <a:off x="1561537" y="4719747"/>
            <a:ext cx="2483069"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4"/>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0" name="Shape 230"/>
        <p:cNvGrpSpPr/>
        <p:nvPr/>
      </p:nvGrpSpPr>
      <p:grpSpPr>
        <a:xfrm>
          <a:off x="0" y="0"/>
          <a:ext cx="0" cy="0"/>
          <a:chOff x="0" y="0"/>
          <a:chExt cx="0" cy="0"/>
        </a:xfrm>
      </p:grpSpPr>
      <p:sp>
        <p:nvSpPr>
          <p:cNvPr id="231" name="Google Shape;231;p65"/>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2" name="Google Shape;232;p65"/>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919191"/>
              </a:buClr>
              <a:buSzPts val="1800"/>
              <a:buNone/>
              <a:defRPr sz="1800">
                <a:solidFill>
                  <a:srgbClr val="919191"/>
                </a:solidFill>
              </a:defRPr>
            </a:lvl1pPr>
            <a:lvl2pPr indent="-228600" lvl="1" marL="914400" algn="l">
              <a:lnSpc>
                <a:spcPct val="90000"/>
              </a:lnSpc>
              <a:spcBef>
                <a:spcPts val="375"/>
              </a:spcBef>
              <a:spcAft>
                <a:spcPts val="0"/>
              </a:spcAft>
              <a:buClr>
                <a:srgbClr val="919191"/>
              </a:buClr>
              <a:buSzPts val="1500"/>
              <a:buNone/>
              <a:defRPr sz="1500">
                <a:solidFill>
                  <a:srgbClr val="919191"/>
                </a:solidFill>
              </a:defRPr>
            </a:lvl2pPr>
            <a:lvl3pPr indent="-228600" lvl="2" marL="1371600" algn="l">
              <a:lnSpc>
                <a:spcPct val="90000"/>
              </a:lnSpc>
              <a:spcBef>
                <a:spcPts val="375"/>
              </a:spcBef>
              <a:spcAft>
                <a:spcPts val="0"/>
              </a:spcAft>
              <a:buClr>
                <a:srgbClr val="919191"/>
              </a:buClr>
              <a:buSzPts val="1350"/>
              <a:buNone/>
              <a:defRPr sz="1350">
                <a:solidFill>
                  <a:srgbClr val="919191"/>
                </a:solidFill>
              </a:defRPr>
            </a:lvl3pPr>
            <a:lvl4pPr indent="-228600" lvl="3" marL="1828800" algn="l">
              <a:lnSpc>
                <a:spcPct val="90000"/>
              </a:lnSpc>
              <a:spcBef>
                <a:spcPts val="375"/>
              </a:spcBef>
              <a:spcAft>
                <a:spcPts val="0"/>
              </a:spcAft>
              <a:buClr>
                <a:srgbClr val="919191"/>
              </a:buClr>
              <a:buSzPts val="1200"/>
              <a:buNone/>
              <a:defRPr sz="1200">
                <a:solidFill>
                  <a:srgbClr val="919191"/>
                </a:solidFill>
              </a:defRPr>
            </a:lvl4pPr>
            <a:lvl5pPr indent="-228600" lvl="4" marL="2286000" algn="l">
              <a:lnSpc>
                <a:spcPct val="90000"/>
              </a:lnSpc>
              <a:spcBef>
                <a:spcPts val="375"/>
              </a:spcBef>
              <a:spcAft>
                <a:spcPts val="0"/>
              </a:spcAft>
              <a:buClr>
                <a:srgbClr val="919191"/>
              </a:buClr>
              <a:buSzPts val="1200"/>
              <a:buNone/>
              <a:defRPr sz="1200">
                <a:solidFill>
                  <a:srgbClr val="919191"/>
                </a:solidFill>
              </a:defRPr>
            </a:lvl5pPr>
            <a:lvl6pPr indent="-228600" lvl="5" marL="2743200" algn="l">
              <a:lnSpc>
                <a:spcPct val="90000"/>
              </a:lnSpc>
              <a:spcBef>
                <a:spcPts val="375"/>
              </a:spcBef>
              <a:spcAft>
                <a:spcPts val="0"/>
              </a:spcAft>
              <a:buClr>
                <a:srgbClr val="919191"/>
              </a:buClr>
              <a:buSzPts val="1200"/>
              <a:buNone/>
              <a:defRPr sz="1200">
                <a:solidFill>
                  <a:srgbClr val="919191"/>
                </a:solidFill>
              </a:defRPr>
            </a:lvl6pPr>
            <a:lvl7pPr indent="-228600" lvl="6" marL="3200400" algn="l">
              <a:lnSpc>
                <a:spcPct val="90000"/>
              </a:lnSpc>
              <a:spcBef>
                <a:spcPts val="375"/>
              </a:spcBef>
              <a:spcAft>
                <a:spcPts val="0"/>
              </a:spcAft>
              <a:buClr>
                <a:srgbClr val="919191"/>
              </a:buClr>
              <a:buSzPts val="1200"/>
              <a:buNone/>
              <a:defRPr sz="1200">
                <a:solidFill>
                  <a:srgbClr val="919191"/>
                </a:solidFill>
              </a:defRPr>
            </a:lvl7pPr>
            <a:lvl8pPr indent="-228600" lvl="7" marL="3657600" algn="l">
              <a:lnSpc>
                <a:spcPct val="90000"/>
              </a:lnSpc>
              <a:spcBef>
                <a:spcPts val="375"/>
              </a:spcBef>
              <a:spcAft>
                <a:spcPts val="0"/>
              </a:spcAft>
              <a:buClr>
                <a:srgbClr val="919191"/>
              </a:buClr>
              <a:buSzPts val="1200"/>
              <a:buNone/>
              <a:defRPr sz="1200">
                <a:solidFill>
                  <a:srgbClr val="919191"/>
                </a:solidFill>
              </a:defRPr>
            </a:lvl8pPr>
            <a:lvl9pPr indent="-228600" lvl="8" marL="4114800" algn="l">
              <a:lnSpc>
                <a:spcPct val="90000"/>
              </a:lnSpc>
              <a:spcBef>
                <a:spcPts val="375"/>
              </a:spcBef>
              <a:spcAft>
                <a:spcPts val="0"/>
              </a:spcAft>
              <a:buClr>
                <a:srgbClr val="919191"/>
              </a:buClr>
              <a:buSzPts val="1200"/>
              <a:buNone/>
              <a:defRPr sz="1200">
                <a:solidFill>
                  <a:srgbClr val="919191"/>
                </a:solidFill>
              </a:defRPr>
            </a:lvl9pPr>
          </a:lstStyle>
          <a:p/>
        </p:txBody>
      </p:sp>
      <p:sp>
        <p:nvSpPr>
          <p:cNvPr id="233" name="Google Shape;233;p65"/>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65"/>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65"/>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6" name="Shape 236"/>
        <p:cNvGrpSpPr/>
        <p:nvPr/>
      </p:nvGrpSpPr>
      <p:grpSpPr>
        <a:xfrm>
          <a:off x="0" y="0"/>
          <a:ext cx="0" cy="0"/>
          <a:chOff x="0" y="0"/>
          <a:chExt cx="0" cy="0"/>
        </a:xfrm>
      </p:grpSpPr>
      <p:sp>
        <p:nvSpPr>
          <p:cNvPr id="237" name="Google Shape;237;p6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8" name="Google Shape;238;p66"/>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9" name="Google Shape;239;p66"/>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0" name="Google Shape;240;p66"/>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66"/>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66"/>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3" name="Shape 243"/>
        <p:cNvGrpSpPr/>
        <p:nvPr/>
      </p:nvGrpSpPr>
      <p:grpSpPr>
        <a:xfrm>
          <a:off x="0" y="0"/>
          <a:ext cx="0" cy="0"/>
          <a:chOff x="0" y="0"/>
          <a:chExt cx="0" cy="0"/>
        </a:xfrm>
      </p:grpSpPr>
      <p:sp>
        <p:nvSpPr>
          <p:cNvPr id="244" name="Google Shape;244;p67"/>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5" name="Google Shape;245;p67"/>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46" name="Google Shape;246;p67"/>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67"/>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48" name="Google Shape;248;p67"/>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67"/>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7"/>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7"/>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2" name="Shape 252"/>
        <p:cNvGrpSpPr/>
        <p:nvPr/>
      </p:nvGrpSpPr>
      <p:grpSpPr>
        <a:xfrm>
          <a:off x="0" y="0"/>
          <a:ext cx="0" cy="0"/>
          <a:chOff x="0" y="0"/>
          <a:chExt cx="0" cy="0"/>
        </a:xfrm>
      </p:grpSpPr>
      <p:sp>
        <p:nvSpPr>
          <p:cNvPr id="253" name="Google Shape;253;p6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4" name="Google Shape;254;p68"/>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68"/>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68"/>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7" name="Shape 257"/>
        <p:cNvGrpSpPr/>
        <p:nvPr/>
      </p:nvGrpSpPr>
      <p:grpSpPr>
        <a:xfrm>
          <a:off x="0" y="0"/>
          <a:ext cx="0" cy="0"/>
          <a:chOff x="0" y="0"/>
          <a:chExt cx="0" cy="0"/>
        </a:xfrm>
      </p:grpSpPr>
      <p:sp>
        <p:nvSpPr>
          <p:cNvPr id="258" name="Google Shape;258;p69"/>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69"/>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69"/>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p7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3" name="Google Shape;263;p7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64" name="Google Shape;264;p7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65" name="Google Shape;265;p70"/>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70"/>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70"/>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8" name="Shape 268"/>
        <p:cNvGrpSpPr/>
        <p:nvPr/>
      </p:nvGrpSpPr>
      <p:grpSpPr>
        <a:xfrm>
          <a:off x="0" y="0"/>
          <a:ext cx="0" cy="0"/>
          <a:chOff x="0" y="0"/>
          <a:chExt cx="0" cy="0"/>
        </a:xfrm>
      </p:grpSpPr>
      <p:sp>
        <p:nvSpPr>
          <p:cNvPr id="269" name="Google Shape;269;p7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0" name="Google Shape;270;p71"/>
          <p:cNvSpPr/>
          <p:nvPr>
            <p:ph idx="2" type="pic"/>
          </p:nvPr>
        </p:nvSpPr>
        <p:spPr>
          <a:xfrm>
            <a:off x="3887391" y="740569"/>
            <a:ext cx="4629150" cy="3655219"/>
          </a:xfrm>
          <a:prstGeom prst="rect">
            <a:avLst/>
          </a:prstGeom>
          <a:noFill/>
          <a:ln>
            <a:noFill/>
          </a:ln>
        </p:spPr>
      </p:sp>
      <p:sp>
        <p:nvSpPr>
          <p:cNvPr id="271" name="Google Shape;271;p7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72" name="Google Shape;272;p71"/>
          <p:cNvSpPr txBox="1"/>
          <p:nvPr>
            <p:ph idx="10" type="dt"/>
          </p:nvPr>
        </p:nvSpPr>
        <p:spPr>
          <a:xfrm>
            <a:off x="628650" y="4733535"/>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71"/>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71"/>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58"/>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58"/>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58"/>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 name="Shape 35"/>
        <p:cNvGrpSpPr/>
        <p:nvPr/>
      </p:nvGrpSpPr>
      <p:grpSpPr>
        <a:xfrm>
          <a:off x="0" y="0"/>
          <a:ext cx="0" cy="0"/>
          <a:chOff x="0" y="0"/>
          <a:chExt cx="0" cy="0"/>
        </a:xfrm>
      </p:grpSpPr>
      <p:sp>
        <p:nvSpPr>
          <p:cNvPr id="36" name="Google Shape;36;p6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SzPts val="1100"/>
              <a:buNone/>
              <a:defRPr sz="24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37" name="Google Shape;37;p60"/>
          <p:cNvSpPr/>
          <p:nvPr>
            <p:ph idx="2" type="pic"/>
          </p:nvPr>
        </p:nvSpPr>
        <p:spPr>
          <a:xfrm>
            <a:off x="3887391" y="740569"/>
            <a:ext cx="4629300" cy="3655200"/>
          </a:xfrm>
          <a:prstGeom prst="rect">
            <a:avLst/>
          </a:prstGeom>
          <a:noFill/>
          <a:ln>
            <a:noFill/>
          </a:ln>
        </p:spPr>
      </p:sp>
      <p:sp>
        <p:nvSpPr>
          <p:cNvPr id="38" name="Google Shape;38;p6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9" name="Google Shape;39;p60"/>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60"/>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60"/>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 name="Shape 42"/>
        <p:cNvGrpSpPr/>
        <p:nvPr/>
      </p:nvGrpSpPr>
      <p:grpSpPr>
        <a:xfrm>
          <a:off x="0" y="0"/>
          <a:ext cx="0" cy="0"/>
          <a:chOff x="0" y="0"/>
          <a:chExt cx="0" cy="0"/>
        </a:xfrm>
      </p:grpSpPr>
      <p:sp>
        <p:nvSpPr>
          <p:cNvPr id="43" name="Google Shape;43;p61"/>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SzPts val="1100"/>
              <a:buNone/>
              <a:defRPr sz="2400"/>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44" name="Google Shape;44;p6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5" name="Google Shape;45;p6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46" name="Google Shape;46;p61"/>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61"/>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61"/>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62"/>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51" name="Google Shape;51;p62"/>
          <p:cNvSpPr txBox="1"/>
          <p:nvPr>
            <p:ph idx="1" type="body"/>
          </p:nvPr>
        </p:nvSpPr>
        <p:spPr>
          <a:xfrm rot="5400000">
            <a:off x="3418350" y="-1420481"/>
            <a:ext cx="23073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 name="Google Shape;52;p62"/>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62"/>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62"/>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5" name="Shape 55"/>
        <p:cNvGrpSpPr/>
        <p:nvPr/>
      </p:nvGrpSpPr>
      <p:grpSpPr>
        <a:xfrm>
          <a:off x="0" y="0"/>
          <a:ext cx="0" cy="0"/>
          <a:chOff x="0" y="0"/>
          <a:chExt cx="0" cy="0"/>
        </a:xfrm>
      </p:grpSpPr>
      <p:sp>
        <p:nvSpPr>
          <p:cNvPr id="56" name="Google Shape;56;p6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p:txBody>
      </p:sp>
      <p:sp>
        <p:nvSpPr>
          <p:cNvPr id="57" name="Google Shape;57;p6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 name="Google Shape;58;p63"/>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63"/>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63"/>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2"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23.xml"/><Relationship Id="rId4" Type="http://schemas.openxmlformats.org/officeDocument/2006/relationships/slideLayout" Target="../slideLayouts/slideLayout24.xml"/><Relationship Id="rId11" Type="http://schemas.openxmlformats.org/officeDocument/2006/relationships/theme" Target="../theme/theme6.xml"/><Relationship Id="rId10" Type="http://schemas.openxmlformats.org/officeDocument/2006/relationships/slideLayout" Target="../slideLayouts/slideLayout30.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8.png"/><Relationship Id="rId3" Type="http://schemas.openxmlformats.org/officeDocument/2006/relationships/slideLayout" Target="../slideLayouts/slideLayout31.xml"/><Relationship Id="rId4" Type="http://schemas.openxmlformats.org/officeDocument/2006/relationships/slideLayout" Target="../slideLayouts/slideLayout32.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3.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3"/>
          <p:cNvSpPr/>
          <p:nvPr/>
        </p:nvSpPr>
        <p:spPr>
          <a:xfrm>
            <a:off x="292474" y="4767263"/>
            <a:ext cx="8562300" cy="273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 name="Google Shape;7;p43"/>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9pPr>
          </a:lstStyle>
          <a:p/>
        </p:txBody>
      </p:sp>
      <p:sp>
        <p:nvSpPr>
          <p:cNvPr id="8" name="Google Shape;8;p43"/>
          <p:cNvSpPr txBox="1"/>
          <p:nvPr>
            <p:ph idx="1" type="body"/>
          </p:nvPr>
        </p:nvSpPr>
        <p:spPr>
          <a:xfrm>
            <a:off x="628650" y="1369219"/>
            <a:ext cx="7886700" cy="2307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 name="Google Shape;9;p43"/>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43"/>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 name="Google Shape;11;p43"/>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43"/>
          <p:cNvPicPr preferRelativeResize="0"/>
          <p:nvPr/>
        </p:nvPicPr>
        <p:blipFill rotWithShape="1">
          <a:blip r:embed="rId1">
            <a:alphaModFix/>
          </a:blip>
          <a:srcRect b="0" l="0" r="0" t="0"/>
          <a:stretch/>
        </p:blipFill>
        <p:spPr>
          <a:xfrm>
            <a:off x="6284819" y="4857100"/>
            <a:ext cx="2403666" cy="94168"/>
          </a:xfrm>
          <a:prstGeom prst="rect">
            <a:avLst/>
          </a:prstGeom>
          <a:noFill/>
          <a:ln>
            <a:noFill/>
          </a:ln>
        </p:spPr>
      </p:pic>
      <p:pic>
        <p:nvPicPr>
          <p:cNvPr id="13" name="Google Shape;13;p43"/>
          <p:cNvPicPr preferRelativeResize="0"/>
          <p:nvPr/>
        </p:nvPicPr>
        <p:blipFill rotWithShape="1">
          <a:blip r:embed="rId2">
            <a:alphaModFix/>
          </a:blip>
          <a:srcRect b="0" l="0" r="0" t="0"/>
          <a:stretch/>
        </p:blipFill>
        <p:spPr>
          <a:xfrm>
            <a:off x="6585057" y="3979673"/>
            <a:ext cx="2143764" cy="7687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p5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5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5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53"/>
          <p:cNvSpPr/>
          <p:nvPr/>
        </p:nvSpPr>
        <p:spPr>
          <a:xfrm>
            <a:off x="292474" y="4767263"/>
            <a:ext cx="8562300" cy="2739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 name="Google Shape;151;p53"/>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100"/>
              <a:buFont typeface="Arial"/>
              <a:buNone/>
              <a:defRPr b="0" i="0" sz="3300" u="none" cap="none" strike="noStrike">
                <a:solidFill>
                  <a:schemeClr val="dk1"/>
                </a:solidFill>
                <a:latin typeface="Calibri"/>
                <a:ea typeface="Calibri"/>
                <a:cs typeface="Calibri"/>
                <a:sym typeface="Calibri"/>
              </a:defRPr>
            </a:lvl9pPr>
          </a:lstStyle>
          <a:p/>
        </p:txBody>
      </p:sp>
      <p:sp>
        <p:nvSpPr>
          <p:cNvPr id="152" name="Google Shape;152;p53"/>
          <p:cNvSpPr txBox="1"/>
          <p:nvPr>
            <p:ph idx="1" type="body"/>
          </p:nvPr>
        </p:nvSpPr>
        <p:spPr>
          <a:xfrm>
            <a:off x="628650" y="1369219"/>
            <a:ext cx="7886700" cy="2307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3" name="Google Shape;153;p53"/>
          <p:cNvSpPr txBox="1"/>
          <p:nvPr>
            <p:ph idx="10" type="dt"/>
          </p:nvPr>
        </p:nvSpPr>
        <p:spPr>
          <a:xfrm>
            <a:off x="1404379" y="4767263"/>
            <a:ext cx="10095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4" name="Google Shape;154;p53"/>
          <p:cNvSpPr txBox="1"/>
          <p:nvPr>
            <p:ph idx="11" type="ftr"/>
          </p:nvPr>
        </p:nvSpPr>
        <p:spPr>
          <a:xfrm>
            <a:off x="2548219" y="4767263"/>
            <a:ext cx="30861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55" name="Google Shape;155;p53"/>
          <p:cNvSpPr txBox="1"/>
          <p:nvPr>
            <p:ph idx="12" type="sldNum"/>
          </p:nvPr>
        </p:nvSpPr>
        <p:spPr>
          <a:xfrm>
            <a:off x="424422" y="4767752"/>
            <a:ext cx="924600" cy="273900"/>
          </a:xfrm>
          <a:prstGeom prst="rect">
            <a:avLst/>
          </a:prstGeom>
          <a:no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6" name="Google Shape;156;p53"/>
          <p:cNvPicPr preferRelativeResize="0"/>
          <p:nvPr/>
        </p:nvPicPr>
        <p:blipFill rotWithShape="1">
          <a:blip r:embed="rId1">
            <a:alphaModFix/>
          </a:blip>
          <a:srcRect b="0" l="0" r="0" t="0"/>
          <a:stretch/>
        </p:blipFill>
        <p:spPr>
          <a:xfrm>
            <a:off x="6284819" y="4857100"/>
            <a:ext cx="2403666" cy="94168"/>
          </a:xfrm>
          <a:prstGeom prst="rect">
            <a:avLst/>
          </a:prstGeom>
          <a:noFill/>
          <a:ln>
            <a:noFill/>
          </a:ln>
        </p:spPr>
      </p:pic>
      <p:pic>
        <p:nvPicPr>
          <p:cNvPr id="157" name="Google Shape;157;p53"/>
          <p:cNvPicPr preferRelativeResize="0"/>
          <p:nvPr/>
        </p:nvPicPr>
        <p:blipFill rotWithShape="1">
          <a:blip r:embed="rId2">
            <a:alphaModFix/>
          </a:blip>
          <a:srcRect b="0" l="0" r="0" t="0"/>
          <a:stretch/>
        </p:blipFill>
        <p:spPr>
          <a:xfrm>
            <a:off x="6585057" y="3979673"/>
            <a:ext cx="2143764" cy="7687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55"/>
          <p:cNvSpPr/>
          <p:nvPr/>
        </p:nvSpPr>
        <p:spPr>
          <a:xfrm>
            <a:off x="0" y="4556761"/>
            <a:ext cx="9144000" cy="586739"/>
          </a:xfrm>
          <a:prstGeom prst="rect">
            <a:avLst/>
          </a:prstGeom>
          <a:solidFill>
            <a:srgbClr val="DBEC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11" name="Google Shape;211;p5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212" name="Google Shape;212;p5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13" name="Google Shape;213;p55"/>
          <p:cNvSpPr txBox="1"/>
          <p:nvPr>
            <p:ph idx="11" type="ftr"/>
          </p:nvPr>
        </p:nvSpPr>
        <p:spPr>
          <a:xfrm>
            <a:off x="2993582" y="4714144"/>
            <a:ext cx="3080397"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4" name="Google Shape;214;p55"/>
          <p:cNvSpPr txBox="1"/>
          <p:nvPr>
            <p:ph idx="12" type="sldNum"/>
          </p:nvPr>
        </p:nvSpPr>
        <p:spPr>
          <a:xfrm>
            <a:off x="1161166" y="4706318"/>
            <a:ext cx="549952" cy="27384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1pPr>
            <a:lvl2pPr indent="0" lvl="1"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2pPr>
            <a:lvl3pPr indent="0" lvl="2"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3pPr>
            <a:lvl4pPr indent="0" lvl="3"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4pPr>
            <a:lvl5pPr indent="0" lvl="4"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5pPr>
            <a:lvl6pPr indent="0" lvl="5"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6pPr>
            <a:lvl7pPr indent="0" lvl="6"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7pPr>
            <a:lvl8pPr indent="0" lvl="7"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8pPr>
            <a:lvl9pPr indent="0" lvl="8" marL="0" marR="0" rtl="0" algn="ctr">
              <a:lnSpc>
                <a:spcPct val="100000"/>
              </a:lnSpc>
              <a:spcBef>
                <a:spcPts val="0"/>
              </a:spcBef>
              <a:spcAft>
                <a:spcPts val="0"/>
              </a:spcAft>
              <a:buNone/>
              <a:defRPr b="1" i="0" sz="900" u="none" cap="none" strike="noStrike">
                <a:solidFill>
                  <a:schemeClr val="accen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15" name="Google Shape;215;p55"/>
          <p:cNvSpPr txBox="1"/>
          <p:nvPr>
            <p:ph idx="10" type="dt"/>
          </p:nvPr>
        </p:nvSpPr>
        <p:spPr>
          <a:xfrm>
            <a:off x="1923399" y="4706317"/>
            <a:ext cx="857902"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825"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216" name="Google Shape;216;p55"/>
          <p:cNvPicPr preferRelativeResize="0"/>
          <p:nvPr/>
        </p:nvPicPr>
        <p:blipFill rotWithShape="1">
          <a:blip r:embed="rId1">
            <a:alphaModFix/>
          </a:blip>
          <a:srcRect b="0" l="0" r="0" t="0"/>
          <a:stretch/>
        </p:blipFill>
        <p:spPr>
          <a:xfrm>
            <a:off x="93326" y="4069503"/>
            <a:ext cx="974515" cy="974515"/>
          </a:xfrm>
          <a:prstGeom prst="rect">
            <a:avLst/>
          </a:prstGeom>
          <a:noFill/>
          <a:ln>
            <a:noFill/>
          </a:ln>
        </p:spPr>
      </p:pic>
      <p:pic>
        <p:nvPicPr>
          <p:cNvPr id="217" name="Google Shape;217;p55"/>
          <p:cNvPicPr preferRelativeResize="0"/>
          <p:nvPr/>
        </p:nvPicPr>
        <p:blipFill rotWithShape="1">
          <a:blip r:embed="rId2">
            <a:alphaModFix/>
          </a:blip>
          <a:srcRect b="0" l="0" r="0" t="0"/>
          <a:stretch/>
        </p:blipFill>
        <p:spPr>
          <a:xfrm>
            <a:off x="6329465" y="4811442"/>
            <a:ext cx="2559049" cy="1002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hyperlink" Target="https://commons.wikimedia.org/wiki/File:Japanese_Red_Cross_Nagoya_Daini_hospital.JPG" TargetMode="External"/><Relationship Id="rId5"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48.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44.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52.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0.png"/><Relationship Id="rId4" Type="http://schemas.openxmlformats.org/officeDocument/2006/relationships/image" Target="../media/image49.png"/><Relationship Id="rId9" Type="http://schemas.openxmlformats.org/officeDocument/2006/relationships/image" Target="../media/image57.jp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59.png"/><Relationship Id="rId8" Type="http://schemas.openxmlformats.org/officeDocument/2006/relationships/image" Target="../media/image5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8.png"/><Relationship Id="rId4" Type="http://schemas.openxmlformats.org/officeDocument/2006/relationships/image" Target="../media/image51.png"/><Relationship Id="rId5"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aacn.org/~/media/aacn-website/nursing-excellence/healthy-work-environment/hwetoolkit.pdf?la=en" TargetMode="External"/><Relationship Id="rId4" Type="http://schemas.openxmlformats.org/officeDocument/2006/relationships/hyperlink" Target="https://www.aacn.org/nursing-excellence/standards/aacn-standards-for-establishing-and-sustaining-healthy-work-environments" TargetMode="External"/><Relationship Id="rId5" Type="http://schemas.openxmlformats.org/officeDocument/2006/relationships/hyperlink" Target="https://doi.org/10.4037/ajcc2021108" TargetMode="External"/><Relationship Id="rId6" Type="http://schemas.openxmlformats.org/officeDocument/2006/relationships/hyperlink" Target="https://doi.org/10.4037/ccn2022798" TargetMode="External"/><Relationship Id="rId7" Type="http://schemas.openxmlformats.org/officeDocument/2006/relationships/hyperlink" Target="https://doi.org/10.1177/1744987122108073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1"/>
          <p:cNvPicPr preferRelativeResize="0"/>
          <p:nvPr/>
        </p:nvPicPr>
        <p:blipFill rotWithShape="1">
          <a:blip r:embed="rId3">
            <a:alphaModFix amt="23000"/>
          </a:blip>
          <a:srcRect b="0" l="0" r="0" t="0"/>
          <a:stretch/>
        </p:blipFill>
        <p:spPr>
          <a:xfrm>
            <a:off x="2455374" y="297154"/>
            <a:ext cx="4310901" cy="4304725"/>
          </a:xfrm>
          <a:prstGeom prst="rect">
            <a:avLst/>
          </a:prstGeom>
          <a:noFill/>
          <a:ln>
            <a:noFill/>
          </a:ln>
        </p:spPr>
      </p:pic>
      <p:sp>
        <p:nvSpPr>
          <p:cNvPr id="280" name="Google Shape;280;p1"/>
          <p:cNvSpPr txBox="1"/>
          <p:nvPr/>
        </p:nvSpPr>
        <p:spPr>
          <a:xfrm>
            <a:off x="1181824" y="1281574"/>
            <a:ext cx="6858000" cy="1594976"/>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6000"/>
              <a:buFont typeface="Arial"/>
              <a:buNone/>
            </a:pPr>
            <a:r>
              <a:t/>
            </a:r>
            <a:endParaRPr b="1" i="0" sz="6000" u="none" cap="none" strike="noStrike">
              <a:solidFill>
                <a:schemeClr val="dk1"/>
              </a:solidFill>
              <a:latin typeface="Calibri"/>
              <a:ea typeface="Calibri"/>
              <a:cs typeface="Calibri"/>
              <a:sym typeface="Calibri"/>
            </a:endParaRPr>
          </a:p>
        </p:txBody>
      </p:sp>
      <p:sp>
        <p:nvSpPr>
          <p:cNvPr id="281" name="Google Shape;281;p1"/>
          <p:cNvSpPr txBox="1"/>
          <p:nvPr>
            <p:ph type="ctrTitle"/>
          </p:nvPr>
        </p:nvSpPr>
        <p:spPr>
          <a:xfrm>
            <a:off x="596036" y="584564"/>
            <a:ext cx="8029575" cy="2988996"/>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SzPts val="1100"/>
              <a:buNone/>
            </a:pPr>
            <a:br>
              <a:rPr lang="en-US" sz="4400">
                <a:solidFill>
                  <a:schemeClr val="dk1"/>
                </a:solidFill>
                <a:latin typeface="Calibri"/>
                <a:ea typeface="Calibri"/>
                <a:cs typeface="Calibri"/>
                <a:sym typeface="Calibri"/>
              </a:rPr>
            </a:br>
            <a:br>
              <a:rPr lang="en-US" sz="4400">
                <a:solidFill>
                  <a:schemeClr val="dk1"/>
                </a:solidFill>
                <a:latin typeface="Calibri"/>
                <a:ea typeface="Calibri"/>
                <a:cs typeface="Calibri"/>
                <a:sym typeface="Calibri"/>
              </a:rPr>
            </a:br>
            <a:br>
              <a:rPr lang="en-US" sz="4400">
                <a:solidFill>
                  <a:schemeClr val="dk1"/>
                </a:solidFill>
                <a:latin typeface="Calibri"/>
                <a:ea typeface="Calibri"/>
                <a:cs typeface="Calibri"/>
                <a:sym typeface="Calibri"/>
              </a:rPr>
            </a:br>
            <a:br>
              <a:rPr lang="en-US" sz="4400">
                <a:solidFill>
                  <a:schemeClr val="dk1"/>
                </a:solidFill>
                <a:latin typeface="Calibri"/>
                <a:ea typeface="Calibri"/>
                <a:cs typeface="Calibri"/>
                <a:sym typeface="Calibri"/>
              </a:rPr>
            </a:br>
            <a:br>
              <a:rPr lang="en-US" sz="4400">
                <a:solidFill>
                  <a:schemeClr val="dk1"/>
                </a:solidFill>
                <a:latin typeface="Calibri"/>
                <a:ea typeface="Calibri"/>
                <a:cs typeface="Calibri"/>
                <a:sym typeface="Calibri"/>
              </a:rPr>
            </a:br>
            <a:br>
              <a:rPr lang="en-US" sz="4400">
                <a:solidFill>
                  <a:schemeClr val="dk1"/>
                </a:solidFill>
                <a:latin typeface="Calibri"/>
                <a:ea typeface="Calibri"/>
                <a:cs typeface="Calibri"/>
                <a:sym typeface="Calibri"/>
              </a:rPr>
            </a:br>
            <a:r>
              <a:rPr b="1" lang="en-US" sz="4400">
                <a:solidFill>
                  <a:schemeClr val="dk1"/>
                </a:solidFill>
                <a:latin typeface="Calibri"/>
                <a:ea typeface="Calibri"/>
                <a:cs typeface="Calibri"/>
                <a:sym typeface="Calibri"/>
              </a:rPr>
              <a:t>Establishing &amp; Sustaining </a:t>
            </a:r>
            <a:br>
              <a:rPr b="1" lang="en-US" sz="4400">
                <a:solidFill>
                  <a:schemeClr val="dk1"/>
                </a:solidFill>
                <a:latin typeface="Calibri"/>
                <a:ea typeface="Calibri"/>
                <a:cs typeface="Calibri"/>
                <a:sym typeface="Calibri"/>
              </a:rPr>
            </a:br>
            <a:r>
              <a:rPr b="1" lang="en-US" sz="4400">
                <a:solidFill>
                  <a:schemeClr val="dk1"/>
                </a:solidFill>
                <a:latin typeface="Calibri"/>
                <a:ea typeface="Calibri"/>
                <a:cs typeface="Calibri"/>
                <a:sym typeface="Calibri"/>
              </a:rPr>
              <a:t>Healthy Work Environments</a:t>
            </a:r>
            <a:br>
              <a:rPr b="1" lang="en-US" sz="4400">
                <a:solidFill>
                  <a:schemeClr val="dk1"/>
                </a:solidFill>
                <a:latin typeface="Calibri"/>
                <a:ea typeface="Calibri"/>
                <a:cs typeface="Calibri"/>
                <a:sym typeface="Calibri"/>
              </a:rPr>
            </a:b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0"/>
          <p:cNvSpPr txBox="1"/>
          <p:nvPr>
            <p:ph type="title"/>
          </p:nvPr>
        </p:nvSpPr>
        <p:spPr>
          <a:xfrm>
            <a:off x="628650" y="273844"/>
            <a:ext cx="7886700" cy="994275"/>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1100"/>
              <a:buNone/>
            </a:pPr>
            <a:r>
              <a:rPr b="1" lang="en-US"/>
              <a:t>HWE &amp; Nurse/Healthcare Team Outcomes</a:t>
            </a:r>
            <a:endParaRPr b="1"/>
          </a:p>
        </p:txBody>
      </p:sp>
      <p:sp>
        <p:nvSpPr>
          <p:cNvPr id="433" name="Google Shape;433;p10"/>
          <p:cNvSpPr txBox="1"/>
          <p:nvPr>
            <p:ph idx="1" type="body"/>
          </p:nvPr>
        </p:nvSpPr>
        <p:spPr>
          <a:xfrm>
            <a:off x="628650" y="1369219"/>
            <a:ext cx="7886700"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1400"/>
              <a:buNone/>
            </a:pPr>
            <a:r>
              <a:t/>
            </a:r>
            <a:endParaRPr sz="1875"/>
          </a:p>
          <a:p>
            <a:pPr indent="0" lvl="0" marL="0" rtl="0" algn="l">
              <a:lnSpc>
                <a:spcPct val="90000"/>
              </a:lnSpc>
              <a:spcBef>
                <a:spcPts val="750"/>
              </a:spcBef>
              <a:spcAft>
                <a:spcPts val="0"/>
              </a:spcAft>
              <a:buSzPts val="1400"/>
              <a:buNone/>
            </a:pPr>
            <a:r>
              <a:t/>
            </a:r>
            <a:endParaRPr/>
          </a:p>
        </p:txBody>
      </p:sp>
      <p:sp>
        <p:nvSpPr>
          <p:cNvPr id="434" name="Google Shape;434;p10"/>
          <p:cNvSpPr txBox="1"/>
          <p:nvPr>
            <p:ph idx="4294967295" type="body"/>
          </p:nvPr>
        </p:nvSpPr>
        <p:spPr>
          <a:xfrm>
            <a:off x="628650" y="1268119"/>
            <a:ext cx="3886200" cy="3263400"/>
          </a:xfrm>
          <a:prstGeom prst="rect">
            <a:avLst/>
          </a:prstGeom>
          <a:noFill/>
          <a:ln>
            <a:noFill/>
          </a:ln>
        </p:spPr>
        <p:txBody>
          <a:bodyPr anchorCtr="0" anchor="t" bIns="34275" lIns="68550" spcFirstLastPara="1" rIns="68550" wrap="square" tIns="34275">
            <a:noAutofit/>
          </a:bodyPr>
          <a:lstStyle/>
          <a:p>
            <a:pPr indent="0" lvl="0" marL="28575" rtl="0" algn="l">
              <a:lnSpc>
                <a:spcPct val="90000"/>
              </a:lnSpc>
              <a:spcBef>
                <a:spcPts val="600"/>
              </a:spcBef>
              <a:spcAft>
                <a:spcPts val="0"/>
              </a:spcAft>
              <a:buSzPts val="3000"/>
              <a:buNone/>
            </a:pPr>
            <a:r>
              <a:rPr lang="en-US" sz="2250">
                <a:solidFill>
                  <a:srgbClr val="FF0000"/>
                </a:solidFill>
              </a:rPr>
              <a:t>↓</a:t>
            </a:r>
            <a:r>
              <a:rPr lang="en-US" sz="2250"/>
              <a:t> Burnout</a:t>
            </a:r>
            <a:endParaRPr sz="2250"/>
          </a:p>
          <a:p>
            <a:pPr indent="0" lvl="0" marL="28575" rtl="0" algn="l">
              <a:lnSpc>
                <a:spcPct val="90000"/>
              </a:lnSpc>
              <a:spcBef>
                <a:spcPts val="0"/>
              </a:spcBef>
              <a:spcAft>
                <a:spcPts val="0"/>
              </a:spcAft>
              <a:buSzPts val="3000"/>
              <a:buNone/>
            </a:pPr>
            <a:r>
              <a:rPr lang="en-US" sz="2250">
                <a:solidFill>
                  <a:srgbClr val="FF0000"/>
                </a:solidFill>
              </a:rPr>
              <a:t>↓</a:t>
            </a:r>
            <a:r>
              <a:rPr lang="en-US" sz="2250"/>
              <a:t> Fatigue</a:t>
            </a:r>
            <a:endParaRPr sz="2250"/>
          </a:p>
          <a:p>
            <a:pPr indent="0" lvl="0" marL="28575" rtl="0" algn="l">
              <a:lnSpc>
                <a:spcPct val="90000"/>
              </a:lnSpc>
              <a:spcBef>
                <a:spcPts val="0"/>
              </a:spcBef>
              <a:spcAft>
                <a:spcPts val="0"/>
              </a:spcAft>
              <a:buSzPts val="3000"/>
              <a:buNone/>
            </a:pPr>
            <a:r>
              <a:rPr lang="en-US" sz="2250">
                <a:solidFill>
                  <a:srgbClr val="FF0000"/>
                </a:solidFill>
              </a:rPr>
              <a:t>↓</a:t>
            </a:r>
            <a:r>
              <a:rPr lang="en-US" sz="2250"/>
              <a:t> Turnover</a:t>
            </a:r>
            <a:endParaRPr sz="2250"/>
          </a:p>
          <a:p>
            <a:pPr indent="0" lvl="0" marL="28575" rtl="0" algn="l">
              <a:lnSpc>
                <a:spcPct val="90000"/>
              </a:lnSpc>
              <a:spcBef>
                <a:spcPts val="0"/>
              </a:spcBef>
              <a:spcAft>
                <a:spcPts val="0"/>
              </a:spcAft>
              <a:buSzPts val="3000"/>
              <a:buNone/>
            </a:pPr>
            <a:r>
              <a:rPr lang="en-US" sz="2250">
                <a:solidFill>
                  <a:srgbClr val="00B050"/>
                </a:solidFill>
              </a:rPr>
              <a:t>↑</a:t>
            </a:r>
            <a:r>
              <a:rPr lang="en-US" sz="2250"/>
              <a:t> Engagement</a:t>
            </a:r>
            <a:endParaRPr sz="2250"/>
          </a:p>
          <a:p>
            <a:pPr indent="0" lvl="0" marL="28575" rtl="0" algn="l">
              <a:lnSpc>
                <a:spcPct val="90000"/>
              </a:lnSpc>
              <a:spcBef>
                <a:spcPts val="0"/>
              </a:spcBef>
              <a:spcAft>
                <a:spcPts val="0"/>
              </a:spcAft>
              <a:buSzPts val="3000"/>
              <a:buNone/>
            </a:pPr>
            <a:r>
              <a:rPr lang="en-US" sz="2250">
                <a:solidFill>
                  <a:srgbClr val="00B050"/>
                </a:solidFill>
              </a:rPr>
              <a:t>↑</a:t>
            </a:r>
            <a:r>
              <a:rPr lang="en-US" sz="2250"/>
              <a:t> Retention</a:t>
            </a:r>
            <a:endParaRPr sz="2250"/>
          </a:p>
          <a:p>
            <a:pPr indent="0" lvl="0" marL="28575" rtl="0" algn="l">
              <a:lnSpc>
                <a:spcPct val="90000"/>
              </a:lnSpc>
              <a:spcBef>
                <a:spcPts val="0"/>
              </a:spcBef>
              <a:spcAft>
                <a:spcPts val="0"/>
              </a:spcAft>
              <a:buSzPts val="3000"/>
              <a:buNone/>
            </a:pPr>
            <a:r>
              <a:rPr lang="en-US" sz="2250">
                <a:solidFill>
                  <a:srgbClr val="00B050"/>
                </a:solidFill>
              </a:rPr>
              <a:t>↑</a:t>
            </a:r>
            <a:r>
              <a:rPr lang="en-US" sz="2250"/>
              <a:t> Fulfillment</a:t>
            </a:r>
            <a:endParaRPr sz="2250"/>
          </a:p>
          <a:p>
            <a:pPr indent="0" lvl="0" marL="0" rtl="0" algn="l">
              <a:lnSpc>
                <a:spcPct val="90000"/>
              </a:lnSpc>
              <a:spcBef>
                <a:spcPts val="600"/>
              </a:spcBef>
              <a:spcAft>
                <a:spcPts val="0"/>
              </a:spcAft>
              <a:buSzPts val="2100"/>
              <a:buNone/>
            </a:pPr>
            <a:r>
              <a:t/>
            </a:r>
            <a:endParaRPr sz="1950"/>
          </a:p>
          <a:p>
            <a:pPr indent="0" lvl="0" marL="0" rtl="0" algn="l">
              <a:lnSpc>
                <a:spcPct val="90000"/>
              </a:lnSpc>
              <a:spcBef>
                <a:spcPts val="750"/>
              </a:spcBef>
              <a:spcAft>
                <a:spcPts val="0"/>
              </a:spcAft>
              <a:buSzPts val="2100"/>
              <a:buNone/>
            </a:pPr>
            <a:r>
              <a:t/>
            </a:r>
            <a:endParaRPr/>
          </a:p>
        </p:txBody>
      </p:sp>
      <p:pic>
        <p:nvPicPr>
          <p:cNvPr id="435" name="Google Shape;435;p10"/>
          <p:cNvPicPr preferRelativeResize="0"/>
          <p:nvPr/>
        </p:nvPicPr>
        <p:blipFill rotWithShape="1">
          <a:blip r:embed="rId3">
            <a:alphaModFix/>
          </a:blip>
          <a:srcRect b="0" l="0" r="0" t="0"/>
          <a:stretch/>
        </p:blipFill>
        <p:spPr>
          <a:xfrm>
            <a:off x="3738282" y="1167019"/>
            <a:ext cx="4129953" cy="2753302"/>
          </a:xfrm>
          <a:prstGeom prst="rect">
            <a:avLst/>
          </a:prstGeom>
          <a:noFill/>
          <a:ln>
            <a:noFill/>
          </a:ln>
        </p:spPr>
      </p:pic>
      <p:sp>
        <p:nvSpPr>
          <p:cNvPr id="436" name="Google Shape;436;p10"/>
          <p:cNvSpPr txBox="1"/>
          <p:nvPr/>
        </p:nvSpPr>
        <p:spPr>
          <a:xfrm>
            <a:off x="3738282" y="3920321"/>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1"/>
          <p:cNvSpPr txBox="1"/>
          <p:nvPr>
            <p:ph type="title"/>
          </p:nvPr>
        </p:nvSpPr>
        <p:spPr>
          <a:xfrm>
            <a:off x="628650" y="273844"/>
            <a:ext cx="7886700" cy="994275"/>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1100"/>
              <a:buNone/>
            </a:pPr>
            <a:r>
              <a:rPr b="1" lang="en-US"/>
              <a:t>HWE &amp; Hospital Outcomes</a:t>
            </a:r>
            <a:endParaRPr sz="3600"/>
          </a:p>
        </p:txBody>
      </p:sp>
      <p:sp>
        <p:nvSpPr>
          <p:cNvPr id="443" name="Google Shape;443;p11"/>
          <p:cNvSpPr txBox="1"/>
          <p:nvPr>
            <p:ph idx="1" type="body"/>
          </p:nvPr>
        </p:nvSpPr>
        <p:spPr>
          <a:xfrm>
            <a:off x="628650" y="1159616"/>
            <a:ext cx="7040118"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1400"/>
              <a:buNone/>
            </a:pPr>
            <a:r>
              <a:rPr lang="en-US" sz="2175">
                <a:solidFill>
                  <a:srgbClr val="FF0000"/>
                </a:solidFill>
              </a:rPr>
              <a:t>↓</a:t>
            </a:r>
            <a:r>
              <a:rPr lang="en-US" sz="2175"/>
              <a:t> Turnover</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Retention</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Quality outcomes</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Revenue</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Patient satisfaction</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Patient referrals (recommend the hospital to others)</a:t>
            </a:r>
            <a:endParaRPr sz="2175"/>
          </a:p>
          <a:p>
            <a:pPr indent="0" lvl="0" marL="0" rtl="0" algn="l">
              <a:lnSpc>
                <a:spcPct val="90000"/>
              </a:lnSpc>
              <a:spcBef>
                <a:spcPts val="600"/>
              </a:spcBef>
              <a:spcAft>
                <a:spcPts val="0"/>
              </a:spcAft>
              <a:buSzPts val="1400"/>
              <a:buNone/>
            </a:pPr>
            <a:r>
              <a:rPr lang="en-US" sz="2175">
                <a:solidFill>
                  <a:srgbClr val="00B050"/>
                </a:solidFill>
              </a:rPr>
              <a:t>↑</a:t>
            </a:r>
            <a:r>
              <a:rPr lang="en-US" sz="2175"/>
              <a:t> Patient volumes </a:t>
            </a:r>
            <a:endParaRPr sz="2175"/>
          </a:p>
          <a:p>
            <a:pPr indent="0" lvl="0" marL="0" rtl="0" algn="l">
              <a:lnSpc>
                <a:spcPct val="90000"/>
              </a:lnSpc>
              <a:spcBef>
                <a:spcPts val="750"/>
              </a:spcBef>
              <a:spcAft>
                <a:spcPts val="0"/>
              </a:spcAft>
              <a:buSzPts val="1400"/>
              <a:buNone/>
            </a:pPr>
            <a:r>
              <a:t/>
            </a:r>
            <a:endParaRPr/>
          </a:p>
        </p:txBody>
      </p:sp>
      <p:pic>
        <p:nvPicPr>
          <p:cNvPr id="444" name="Google Shape;444;p11"/>
          <p:cNvPicPr preferRelativeResize="0"/>
          <p:nvPr/>
        </p:nvPicPr>
        <p:blipFill rotWithShape="1">
          <a:blip r:embed="rId3">
            <a:alphaModFix/>
          </a:blip>
          <a:srcRect b="0" l="0" r="0" t="0"/>
          <a:stretch/>
        </p:blipFill>
        <p:spPr>
          <a:xfrm>
            <a:off x="5380691" y="922292"/>
            <a:ext cx="3322710" cy="1869024"/>
          </a:xfrm>
          <a:prstGeom prst="rect">
            <a:avLst/>
          </a:prstGeom>
          <a:noFill/>
          <a:ln>
            <a:noFill/>
          </a:ln>
        </p:spPr>
      </p:pic>
      <p:sp>
        <p:nvSpPr>
          <p:cNvPr id="445" name="Google Shape;445;p11"/>
          <p:cNvSpPr txBox="1"/>
          <p:nvPr/>
        </p:nvSpPr>
        <p:spPr>
          <a:xfrm>
            <a:off x="6198287" y="2813196"/>
            <a:ext cx="3217001"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sng" cap="none" strike="noStrike">
                <a:solidFill>
                  <a:srgbClr val="000000"/>
                </a:solidFill>
                <a:latin typeface="Calibri"/>
                <a:ea typeface="Calibri"/>
                <a:cs typeface="Calibri"/>
                <a:sym typeface="Calibri"/>
                <a:hlinkClick r:id="rId4">
                  <a:extLst>
                    <a:ext uri="{A12FA001-AC4F-418D-AE19-62706E023703}">
                      <ahyp:hlinkClr val="tx"/>
                    </a:ext>
                  </a:extLst>
                </a:hlinkClick>
              </a:rPr>
              <a:t>This Photo</a:t>
            </a:r>
            <a:r>
              <a:rPr b="0" i="0" lang="en-US" sz="800" u="none" cap="none" strike="noStrike">
                <a:solidFill>
                  <a:srgbClr val="000000"/>
                </a:solidFill>
                <a:latin typeface="Calibri"/>
                <a:ea typeface="Calibri"/>
                <a:cs typeface="Calibri"/>
                <a:sym typeface="Calibri"/>
              </a:rPr>
              <a:t> by Unknown Author is licensed under </a:t>
            </a:r>
            <a:r>
              <a:rPr b="0" i="0" lang="en-US" sz="800" u="sng" cap="none" strike="noStrike">
                <a:solidFill>
                  <a:srgbClr val="000000"/>
                </a:solidFill>
                <a:latin typeface="Calibri"/>
                <a:ea typeface="Calibri"/>
                <a:cs typeface="Calibri"/>
                <a:sym typeface="Calibri"/>
                <a:hlinkClick r:id="rId5">
                  <a:extLst>
                    <a:ext uri="{A12FA001-AC4F-418D-AE19-62706E023703}">
                      <ahyp:hlinkClr val="tx"/>
                    </a:ext>
                  </a:extLst>
                </a:hlinkClick>
              </a:rPr>
              <a:t>CC BY-SA</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2"/>
          <p:cNvSpPr txBox="1"/>
          <p:nvPr>
            <p:ph idx="4294967295" type="title"/>
          </p:nvPr>
        </p:nvSpPr>
        <p:spPr>
          <a:xfrm>
            <a:off x="244475" y="274638"/>
            <a:ext cx="8899525"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300"/>
              <a:buFont typeface="Calibri"/>
              <a:buNone/>
            </a:pPr>
            <a:r>
              <a:rPr b="1" lang="en-US">
                <a:latin typeface="Calibri"/>
                <a:ea typeface="Calibri"/>
                <a:cs typeface="Calibri"/>
                <a:sym typeface="Calibri"/>
              </a:rPr>
              <a:t>AACN Six Standards for Establishing and Sustaining Healthy Work Environments</a:t>
            </a:r>
            <a:endParaRPr/>
          </a:p>
        </p:txBody>
      </p:sp>
      <p:sp>
        <p:nvSpPr>
          <p:cNvPr id="451" name="Google Shape;451;p12"/>
          <p:cNvSpPr txBox="1"/>
          <p:nvPr/>
        </p:nvSpPr>
        <p:spPr>
          <a:xfrm>
            <a:off x="6621780" y="2689860"/>
            <a:ext cx="1181100"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Healthy Work Environment</a:t>
            </a:r>
            <a:endParaRPr/>
          </a:p>
        </p:txBody>
      </p:sp>
      <p:pic>
        <p:nvPicPr>
          <p:cNvPr id="452" name="Google Shape;452;p12"/>
          <p:cNvPicPr preferRelativeResize="0"/>
          <p:nvPr/>
        </p:nvPicPr>
        <p:blipFill rotWithShape="1">
          <a:blip r:embed="rId3">
            <a:alphaModFix/>
          </a:blip>
          <a:srcRect b="0" l="0" r="0" t="0"/>
          <a:stretch/>
        </p:blipFill>
        <p:spPr>
          <a:xfrm>
            <a:off x="806359" y="1268413"/>
            <a:ext cx="8093166" cy="38151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13"/>
          <p:cNvPicPr preferRelativeResize="0"/>
          <p:nvPr/>
        </p:nvPicPr>
        <p:blipFill rotWithShape="1">
          <a:blip r:embed="rId3">
            <a:alphaModFix/>
          </a:blip>
          <a:srcRect b="0" l="0" r="0" t="0"/>
          <a:stretch/>
        </p:blipFill>
        <p:spPr>
          <a:xfrm>
            <a:off x="4990143" y="277587"/>
            <a:ext cx="3699379" cy="3663722"/>
          </a:xfrm>
          <a:prstGeom prst="rect">
            <a:avLst/>
          </a:prstGeom>
          <a:noFill/>
          <a:ln>
            <a:noFill/>
          </a:ln>
        </p:spPr>
      </p:pic>
      <p:sp>
        <p:nvSpPr>
          <p:cNvPr id="459" name="Google Shape;459;p13"/>
          <p:cNvSpPr/>
          <p:nvPr/>
        </p:nvSpPr>
        <p:spPr>
          <a:xfrm>
            <a:off x="1769478" y="1373023"/>
            <a:ext cx="2505150" cy="1472850"/>
          </a:xfrm>
          <a:prstGeom prst="wedgeEllipseCallout">
            <a:avLst>
              <a:gd fmla="val 100481" name="adj1"/>
              <a:gd fmla="val -65980" name="adj2"/>
            </a:avLst>
          </a:prstGeom>
          <a:solidFill>
            <a:schemeClr val="accent6"/>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Be as proficient in communication skills as you are in clinical skills </a:t>
            </a:r>
            <a:endParaRPr b="0" i="0" sz="1050" u="none" cap="none" strike="noStrike">
              <a:solidFill>
                <a:srgbClr val="000000"/>
              </a:solidFill>
              <a:latin typeface="Arial"/>
              <a:ea typeface="Arial"/>
              <a:cs typeface="Arial"/>
              <a:sym typeface="Arial"/>
            </a:endParaRPr>
          </a:p>
        </p:txBody>
      </p:sp>
      <p:sp>
        <p:nvSpPr>
          <p:cNvPr id="460" name="Google Shape;460;p13"/>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solidFill>
                  <a:schemeClr val="dk1"/>
                </a:solidFill>
                <a:latin typeface="Calibri"/>
                <a:ea typeface="Calibri"/>
                <a:cs typeface="Calibri"/>
                <a:sym typeface="Calibri"/>
              </a:rPr>
              <a:t>Skilled Communication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4"/>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solidFill>
                  <a:schemeClr val="dk1"/>
                </a:solidFill>
                <a:latin typeface="Calibri"/>
                <a:ea typeface="Calibri"/>
                <a:cs typeface="Calibri"/>
                <a:sym typeface="Calibri"/>
              </a:rPr>
              <a:t>Skilled Communication</a:t>
            </a:r>
            <a:endParaRPr/>
          </a:p>
        </p:txBody>
      </p:sp>
      <p:sp>
        <p:nvSpPr>
          <p:cNvPr id="466" name="Google Shape;466;p14"/>
          <p:cNvSpPr txBox="1"/>
          <p:nvPr>
            <p:ph idx="1" type="body"/>
          </p:nvPr>
        </p:nvSpPr>
        <p:spPr>
          <a:xfrm>
            <a:off x="628651" y="1369219"/>
            <a:ext cx="4462894" cy="2922226"/>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Team members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Words = Action</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Continually improve skills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Hear all perspectives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Build consensus</a:t>
            </a:r>
            <a:endParaRPr/>
          </a:p>
        </p:txBody>
      </p:sp>
      <p:pic>
        <p:nvPicPr>
          <p:cNvPr id="467" name="Google Shape;467;p14"/>
          <p:cNvPicPr preferRelativeResize="0"/>
          <p:nvPr/>
        </p:nvPicPr>
        <p:blipFill rotWithShape="1">
          <a:blip r:embed="rId3">
            <a:alphaModFix/>
          </a:blip>
          <a:srcRect b="0" l="0" r="0" t="0"/>
          <a:stretch/>
        </p:blipFill>
        <p:spPr>
          <a:xfrm>
            <a:off x="5305424" y="495300"/>
            <a:ext cx="3209925" cy="2447259"/>
          </a:xfrm>
          <a:prstGeom prst="rect">
            <a:avLst/>
          </a:prstGeom>
          <a:noFill/>
          <a:ln>
            <a:noFill/>
          </a:ln>
        </p:spPr>
      </p:pic>
      <p:sp>
        <p:nvSpPr>
          <p:cNvPr id="468" name="Google Shape;468;p14"/>
          <p:cNvSpPr txBox="1"/>
          <p:nvPr/>
        </p:nvSpPr>
        <p:spPr>
          <a:xfrm>
            <a:off x="5305424" y="2942559"/>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5"/>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solidFill>
                  <a:schemeClr val="dk1"/>
                </a:solidFill>
                <a:latin typeface="Calibri"/>
                <a:ea typeface="Calibri"/>
                <a:cs typeface="Calibri"/>
                <a:sym typeface="Calibri"/>
              </a:rPr>
              <a:t>Skilled Communication</a:t>
            </a:r>
            <a:endParaRPr/>
          </a:p>
        </p:txBody>
      </p:sp>
      <p:sp>
        <p:nvSpPr>
          <p:cNvPr id="474" name="Google Shape;474;p15"/>
          <p:cNvSpPr txBox="1"/>
          <p:nvPr>
            <p:ph idx="1" type="body"/>
          </p:nvPr>
        </p:nvSpPr>
        <p:spPr>
          <a:xfrm>
            <a:off x="628650" y="1369219"/>
            <a:ext cx="4130386" cy="3150826"/>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a:t>Organizations</a:t>
            </a:r>
            <a:endParaRPr/>
          </a:p>
          <a:p>
            <a:pPr indent="-317500" lvl="0" marL="457200" rtl="0" algn="l">
              <a:lnSpc>
                <a:spcPct val="90000"/>
              </a:lnSpc>
              <a:spcBef>
                <a:spcPts val="800"/>
              </a:spcBef>
              <a:spcAft>
                <a:spcPts val="0"/>
              </a:spcAft>
              <a:buClr>
                <a:schemeClr val="dk1"/>
              </a:buClr>
              <a:buSzPts val="1400"/>
              <a:buChar char="•"/>
            </a:pPr>
            <a:r>
              <a:rPr lang="en-US"/>
              <a:t>Provide support, education, and coaching</a:t>
            </a:r>
            <a:endParaRPr/>
          </a:p>
          <a:p>
            <a:pPr indent="-317500" lvl="0" marL="457200" rtl="0" algn="l">
              <a:lnSpc>
                <a:spcPct val="90000"/>
              </a:lnSpc>
              <a:spcBef>
                <a:spcPts val="800"/>
              </a:spcBef>
              <a:spcAft>
                <a:spcPts val="0"/>
              </a:spcAft>
              <a:buClr>
                <a:schemeClr val="dk1"/>
              </a:buClr>
              <a:buSzPts val="1400"/>
              <a:buChar char="•"/>
            </a:pPr>
            <a:r>
              <a:rPr lang="en-US"/>
              <a:t>Establish zero-tolerance policies</a:t>
            </a:r>
            <a:endParaRPr/>
          </a:p>
          <a:p>
            <a:pPr indent="-317500" lvl="0" marL="457200" rtl="0" algn="l">
              <a:lnSpc>
                <a:spcPct val="90000"/>
              </a:lnSpc>
              <a:spcBef>
                <a:spcPts val="800"/>
              </a:spcBef>
              <a:spcAft>
                <a:spcPts val="0"/>
              </a:spcAft>
              <a:buClr>
                <a:schemeClr val="dk1"/>
              </a:buClr>
              <a:buSzPts val="1400"/>
              <a:buChar char="•"/>
            </a:pPr>
            <a:r>
              <a:rPr lang="en-US"/>
              <a:t>Develop formal structures/process </a:t>
            </a:r>
            <a:endParaRPr/>
          </a:p>
          <a:p>
            <a:pPr indent="-317500" lvl="0" marL="457200" rtl="0" algn="l">
              <a:lnSpc>
                <a:spcPct val="90000"/>
              </a:lnSpc>
              <a:spcBef>
                <a:spcPts val="800"/>
              </a:spcBef>
              <a:spcAft>
                <a:spcPts val="0"/>
              </a:spcAft>
              <a:buClr>
                <a:schemeClr val="dk1"/>
              </a:buClr>
              <a:buSzPts val="1400"/>
              <a:buChar char="•"/>
            </a:pPr>
            <a:r>
              <a:rPr lang="en-US"/>
              <a:t>Include in performance appraisals</a:t>
            </a:r>
            <a:endParaRPr/>
          </a:p>
          <a:p>
            <a:pPr indent="-228600" lvl="0" marL="457200" rtl="0" algn="l">
              <a:lnSpc>
                <a:spcPct val="90000"/>
              </a:lnSpc>
              <a:spcBef>
                <a:spcPts val="800"/>
              </a:spcBef>
              <a:spcAft>
                <a:spcPts val="0"/>
              </a:spcAft>
              <a:buClr>
                <a:schemeClr val="dk1"/>
              </a:buClr>
              <a:buSzPts val="1400"/>
              <a:buNone/>
            </a:pPr>
            <a:r>
              <a:t/>
            </a:r>
            <a:endParaRPr/>
          </a:p>
        </p:txBody>
      </p:sp>
      <p:pic>
        <p:nvPicPr>
          <p:cNvPr id="475" name="Google Shape;475;p15"/>
          <p:cNvPicPr preferRelativeResize="0"/>
          <p:nvPr/>
        </p:nvPicPr>
        <p:blipFill rotWithShape="1">
          <a:blip r:embed="rId3">
            <a:alphaModFix/>
          </a:blip>
          <a:srcRect b="0" l="0" r="0" t="0"/>
          <a:stretch/>
        </p:blipFill>
        <p:spPr>
          <a:xfrm>
            <a:off x="5060373" y="495300"/>
            <a:ext cx="3683577" cy="2455718"/>
          </a:xfrm>
          <a:prstGeom prst="rect">
            <a:avLst/>
          </a:prstGeom>
          <a:noFill/>
          <a:ln>
            <a:noFill/>
          </a:ln>
        </p:spPr>
      </p:pic>
      <p:sp>
        <p:nvSpPr>
          <p:cNvPr id="476" name="Google Shape;476;p15"/>
          <p:cNvSpPr txBox="1"/>
          <p:nvPr/>
        </p:nvSpPr>
        <p:spPr>
          <a:xfrm>
            <a:off x="5060373" y="2944632"/>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16"/>
          <p:cNvPicPr preferRelativeResize="0"/>
          <p:nvPr/>
        </p:nvPicPr>
        <p:blipFill rotWithShape="1">
          <a:blip r:embed="rId3">
            <a:alphaModFix/>
          </a:blip>
          <a:srcRect b="0" l="0" r="0" t="0"/>
          <a:stretch/>
        </p:blipFill>
        <p:spPr>
          <a:xfrm>
            <a:off x="4815971" y="448574"/>
            <a:ext cx="3993529" cy="3955037"/>
          </a:xfrm>
          <a:prstGeom prst="rect">
            <a:avLst/>
          </a:prstGeom>
          <a:noFill/>
          <a:ln>
            <a:noFill/>
          </a:ln>
        </p:spPr>
      </p:pic>
      <p:sp>
        <p:nvSpPr>
          <p:cNvPr id="483" name="Google Shape;483;p16"/>
          <p:cNvSpPr/>
          <p:nvPr/>
        </p:nvSpPr>
        <p:spPr>
          <a:xfrm>
            <a:off x="1508012" y="1629050"/>
            <a:ext cx="2352600" cy="1219275"/>
          </a:xfrm>
          <a:prstGeom prst="wedgeEllipseCallout">
            <a:avLst>
              <a:gd fmla="val 96517" name="adj1"/>
              <a:gd fmla="val 37353" name="adj2"/>
            </a:avLst>
          </a:prstGeom>
          <a:solidFill>
            <a:schemeClr val="accent3"/>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Be relentless in pursuing and fostering true collaboration </a:t>
            </a:r>
            <a:endParaRPr b="0" i="0" sz="1050" u="none" cap="none" strike="noStrike">
              <a:solidFill>
                <a:srgbClr val="000000"/>
              </a:solidFill>
              <a:latin typeface="Arial"/>
              <a:ea typeface="Arial"/>
              <a:cs typeface="Arial"/>
              <a:sym typeface="Arial"/>
            </a:endParaRPr>
          </a:p>
        </p:txBody>
      </p:sp>
      <p:sp>
        <p:nvSpPr>
          <p:cNvPr id="484" name="Google Shape;484;p1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True Collaboration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True Collaboration</a:t>
            </a:r>
            <a:endParaRPr/>
          </a:p>
        </p:txBody>
      </p:sp>
      <p:pic>
        <p:nvPicPr>
          <p:cNvPr id="490" name="Google Shape;490;p17"/>
          <p:cNvPicPr preferRelativeResize="0"/>
          <p:nvPr/>
        </p:nvPicPr>
        <p:blipFill rotWithShape="1">
          <a:blip r:embed="rId3">
            <a:alphaModFix/>
          </a:blip>
          <a:srcRect b="0" l="0" r="0" t="0"/>
          <a:stretch/>
        </p:blipFill>
        <p:spPr>
          <a:xfrm>
            <a:off x="4571999" y="1268100"/>
            <a:ext cx="3248025" cy="2601158"/>
          </a:xfrm>
          <a:prstGeom prst="rect">
            <a:avLst/>
          </a:prstGeom>
          <a:noFill/>
          <a:ln>
            <a:noFill/>
          </a:ln>
        </p:spPr>
      </p:pic>
      <p:sp>
        <p:nvSpPr>
          <p:cNvPr id="491" name="Google Shape;491;p17"/>
          <p:cNvSpPr txBox="1"/>
          <p:nvPr>
            <p:ph idx="1" type="body"/>
          </p:nvPr>
        </p:nvSpPr>
        <p:spPr>
          <a:xfrm>
            <a:off x="628649" y="1268100"/>
            <a:ext cx="3943351" cy="321865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solidFill>
                  <a:schemeClr val="dk1"/>
                </a:solidFill>
                <a:latin typeface="Calibri"/>
                <a:ea typeface="Calibri"/>
                <a:cs typeface="Calibri"/>
                <a:sym typeface="Calibri"/>
              </a:rPr>
              <a:t>Team Members</a:t>
            </a:r>
            <a:endParaRPr/>
          </a:p>
          <a:p>
            <a:pPr indent="-171450" lvl="0" marL="171450" rtl="0" algn="l">
              <a:lnSpc>
                <a:spcPct val="90000"/>
              </a:lnSpc>
              <a:spcBef>
                <a:spcPts val="750"/>
              </a:spcBef>
              <a:spcAft>
                <a:spcPts val="0"/>
              </a:spcAft>
              <a:buClr>
                <a:schemeClr val="dk1"/>
              </a:buClr>
              <a:buSzPts val="2400"/>
              <a:buChar char="•"/>
            </a:pPr>
            <a:r>
              <a:rPr lang="en-US" sz="2400">
                <a:solidFill>
                  <a:schemeClr val="dk1"/>
                </a:solidFill>
                <a:latin typeface="Calibri"/>
                <a:ea typeface="Calibri"/>
                <a:cs typeface="Calibri"/>
                <a:sym typeface="Calibri"/>
              </a:rPr>
              <a:t>Embrace ongoing process of mutual trust and respect</a:t>
            </a:r>
            <a:endParaRPr/>
          </a:p>
          <a:p>
            <a:pPr indent="-171450" lvl="0" marL="171450" rtl="0" algn="l">
              <a:lnSpc>
                <a:spcPct val="90000"/>
              </a:lnSpc>
              <a:spcBef>
                <a:spcPts val="750"/>
              </a:spcBef>
              <a:spcAft>
                <a:spcPts val="0"/>
              </a:spcAft>
              <a:buClr>
                <a:schemeClr val="dk1"/>
              </a:buClr>
              <a:buSzPts val="2400"/>
              <a:buChar char="•"/>
            </a:pPr>
            <a:r>
              <a:rPr lang="en-US" sz="2400">
                <a:latin typeface="Calibri"/>
                <a:ea typeface="Calibri"/>
                <a:cs typeface="Calibri"/>
                <a:sym typeface="Calibri"/>
              </a:rPr>
              <a:t>All disciplines are equal partners</a:t>
            </a:r>
            <a:endParaRPr/>
          </a:p>
          <a:p>
            <a:pPr indent="-171450" lvl="0" marL="171450" rtl="0" algn="l">
              <a:lnSpc>
                <a:spcPct val="90000"/>
              </a:lnSpc>
              <a:spcBef>
                <a:spcPts val="750"/>
              </a:spcBef>
              <a:spcAft>
                <a:spcPts val="0"/>
              </a:spcAft>
              <a:buClr>
                <a:schemeClr val="dk1"/>
              </a:buClr>
              <a:buSzPts val="2400"/>
              <a:buChar char="•"/>
            </a:pPr>
            <a:r>
              <a:rPr lang="en-US" sz="2400">
                <a:solidFill>
                  <a:schemeClr val="dk1"/>
                </a:solidFill>
                <a:latin typeface="Calibri"/>
                <a:ea typeface="Calibri"/>
                <a:cs typeface="Calibri"/>
                <a:sym typeface="Calibri"/>
              </a:rPr>
              <a:t>All foster true collaboration</a:t>
            </a:r>
            <a:endParaRPr/>
          </a:p>
        </p:txBody>
      </p:sp>
      <p:sp>
        <p:nvSpPr>
          <p:cNvPr id="492" name="Google Shape;492;p17"/>
          <p:cNvSpPr txBox="1"/>
          <p:nvPr/>
        </p:nvSpPr>
        <p:spPr>
          <a:xfrm>
            <a:off x="4571999" y="3869258"/>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8"/>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True Collaboration</a:t>
            </a:r>
            <a:endParaRPr/>
          </a:p>
        </p:txBody>
      </p:sp>
      <p:sp>
        <p:nvSpPr>
          <p:cNvPr id="498" name="Google Shape;498;p18"/>
          <p:cNvSpPr txBox="1"/>
          <p:nvPr>
            <p:ph idx="1" type="body"/>
          </p:nvPr>
        </p:nvSpPr>
        <p:spPr>
          <a:xfrm>
            <a:off x="628649" y="1268100"/>
            <a:ext cx="3943351" cy="3218659"/>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Organizations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Provide support/access to interprofessional education/coaching</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Create structures that ensure all have a seat at the table</a:t>
            </a:r>
            <a:endParaRPr/>
          </a:p>
          <a:p>
            <a:pPr indent="-228600" lvl="0" marL="457200" rtl="0" algn="l">
              <a:lnSpc>
                <a:spcPct val="90000"/>
              </a:lnSpc>
              <a:spcBef>
                <a:spcPts val="800"/>
              </a:spcBef>
              <a:spcAft>
                <a:spcPts val="0"/>
              </a:spcAft>
              <a:buClr>
                <a:schemeClr val="dk1"/>
              </a:buClr>
              <a:buSzPts val="1400"/>
              <a:buNone/>
            </a:pPr>
            <a:r>
              <a:t/>
            </a:r>
            <a:endParaRPr sz="2400">
              <a:solidFill>
                <a:schemeClr val="dk1"/>
              </a:solidFill>
              <a:latin typeface="Calibri"/>
              <a:ea typeface="Calibri"/>
              <a:cs typeface="Calibri"/>
              <a:sym typeface="Calibri"/>
            </a:endParaRPr>
          </a:p>
        </p:txBody>
      </p:sp>
      <p:pic>
        <p:nvPicPr>
          <p:cNvPr id="499" name="Google Shape;499;p18"/>
          <p:cNvPicPr preferRelativeResize="0"/>
          <p:nvPr/>
        </p:nvPicPr>
        <p:blipFill rotWithShape="1">
          <a:blip r:embed="rId3">
            <a:alphaModFix/>
          </a:blip>
          <a:srcRect b="0" l="0" r="0" t="0"/>
          <a:stretch/>
        </p:blipFill>
        <p:spPr>
          <a:xfrm>
            <a:off x="4865542" y="881700"/>
            <a:ext cx="3886200" cy="2590800"/>
          </a:xfrm>
          <a:prstGeom prst="rect">
            <a:avLst/>
          </a:prstGeom>
          <a:noFill/>
          <a:ln>
            <a:noFill/>
          </a:ln>
        </p:spPr>
      </p:pic>
      <p:sp>
        <p:nvSpPr>
          <p:cNvPr id="500" name="Google Shape;500;p18"/>
          <p:cNvSpPr txBox="1"/>
          <p:nvPr/>
        </p:nvSpPr>
        <p:spPr>
          <a:xfrm>
            <a:off x="4865542" y="3472500"/>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19"/>
          <p:cNvSpPr/>
          <p:nvPr/>
        </p:nvSpPr>
        <p:spPr>
          <a:xfrm>
            <a:off x="0" y="0"/>
            <a:ext cx="2930497" cy="4750231"/>
          </a:xfrm>
          <a:prstGeom prst="rect">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9"/>
          <p:cNvSpPr/>
          <p:nvPr/>
        </p:nvSpPr>
        <p:spPr>
          <a:xfrm>
            <a:off x="357098" y="2460564"/>
            <a:ext cx="2428268" cy="7037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3300" u="none" cap="none" strike="noStrike">
                <a:solidFill>
                  <a:srgbClr val="FFFFFF"/>
                </a:solidFill>
                <a:latin typeface="Calibri"/>
                <a:ea typeface="Calibri"/>
                <a:cs typeface="Calibri"/>
                <a:sym typeface="Calibri"/>
              </a:rPr>
              <a:t>HWE</a:t>
            </a:r>
            <a:br>
              <a:rPr b="0" i="0" lang="en-US" sz="3300" u="none" cap="none" strike="noStrike">
                <a:solidFill>
                  <a:srgbClr val="FFFFFF"/>
                </a:solidFill>
                <a:latin typeface="Calibri"/>
                <a:ea typeface="Calibri"/>
                <a:cs typeface="Calibri"/>
                <a:sym typeface="Calibri"/>
              </a:rPr>
            </a:br>
            <a:r>
              <a:rPr b="0" i="0" lang="en-US" sz="3300" u="none" cap="none" strike="noStrike">
                <a:solidFill>
                  <a:srgbClr val="FFFFFF"/>
                </a:solidFill>
                <a:latin typeface="Calibri"/>
                <a:ea typeface="Calibri"/>
                <a:cs typeface="Calibri"/>
                <a:sym typeface="Calibri"/>
              </a:rPr>
              <a:t>Standards</a:t>
            </a:r>
            <a:endParaRPr b="0" i="0" sz="3300" u="none" cap="none" strike="noStrike">
              <a:solidFill>
                <a:srgbClr val="000000"/>
              </a:solidFill>
              <a:latin typeface="Calibri"/>
              <a:ea typeface="Calibri"/>
              <a:cs typeface="Calibri"/>
              <a:sym typeface="Calibri"/>
            </a:endParaRPr>
          </a:p>
        </p:txBody>
      </p:sp>
      <p:sp>
        <p:nvSpPr>
          <p:cNvPr id="508" name="Google Shape;508;p19"/>
          <p:cNvSpPr/>
          <p:nvPr/>
        </p:nvSpPr>
        <p:spPr>
          <a:xfrm>
            <a:off x="357098" y="2099351"/>
            <a:ext cx="2428268" cy="1683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What We Know</a:t>
            </a:r>
            <a:endParaRPr b="0" i="0" sz="1800" u="none" cap="none" strike="noStrike">
              <a:solidFill>
                <a:srgbClr val="000000"/>
              </a:solidFill>
              <a:latin typeface="Calibri"/>
              <a:ea typeface="Calibri"/>
              <a:cs typeface="Calibri"/>
              <a:sym typeface="Calibri"/>
            </a:endParaRPr>
          </a:p>
        </p:txBody>
      </p:sp>
      <p:sp>
        <p:nvSpPr>
          <p:cNvPr id="509" name="Google Shape;509;p19"/>
          <p:cNvSpPr/>
          <p:nvPr/>
        </p:nvSpPr>
        <p:spPr>
          <a:xfrm>
            <a:off x="3971208" y="386364"/>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0" name="Google Shape;510;p19"/>
          <p:cNvPicPr preferRelativeResize="0"/>
          <p:nvPr/>
        </p:nvPicPr>
        <p:blipFill rotWithShape="1">
          <a:blip r:embed="rId3">
            <a:alphaModFix/>
          </a:blip>
          <a:srcRect b="0" l="0" r="0" t="0"/>
          <a:stretch/>
        </p:blipFill>
        <p:spPr>
          <a:xfrm>
            <a:off x="4253654" y="982718"/>
            <a:ext cx="528506" cy="542789"/>
          </a:xfrm>
          <a:prstGeom prst="rect">
            <a:avLst/>
          </a:prstGeom>
          <a:noFill/>
          <a:ln>
            <a:noFill/>
          </a:ln>
        </p:spPr>
      </p:pic>
      <p:sp>
        <p:nvSpPr>
          <p:cNvPr id="511" name="Google Shape;511;p19"/>
          <p:cNvSpPr/>
          <p:nvPr/>
        </p:nvSpPr>
        <p:spPr>
          <a:xfrm>
            <a:off x="2982913" y="1669435"/>
            <a:ext cx="3178174" cy="1664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Skilled Communication</a:t>
            </a:r>
            <a:endParaRPr b="0" i="0" sz="1100" u="none" cap="none" strike="noStrike">
              <a:solidFill>
                <a:srgbClr val="000000"/>
              </a:solidFill>
              <a:latin typeface="Calibri"/>
              <a:ea typeface="Calibri"/>
              <a:cs typeface="Calibri"/>
              <a:sym typeface="Calibri"/>
            </a:endParaRPr>
          </a:p>
        </p:txBody>
      </p:sp>
      <p:sp>
        <p:nvSpPr>
          <p:cNvPr id="512" name="Google Shape;512;p19"/>
          <p:cNvSpPr/>
          <p:nvPr/>
        </p:nvSpPr>
        <p:spPr>
          <a:xfrm>
            <a:off x="3078461" y="1910937"/>
            <a:ext cx="2856788" cy="191459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Patient safety</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Quality of care</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Patient outcomes</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Nurse satisfaction</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Interprofessional relationships</a:t>
            </a:r>
            <a:endParaRPr/>
          </a:p>
          <a:p>
            <a:pPr indent="0" lvl="0" marL="0" marR="0" rtl="0" algn="ctr">
              <a:lnSpc>
                <a:spcPct val="100000"/>
              </a:lnSpc>
              <a:spcBef>
                <a:spcPts val="450"/>
              </a:spcBef>
              <a:spcAft>
                <a:spcPts val="0"/>
              </a:spcAft>
              <a:buNone/>
            </a:pPr>
            <a:r>
              <a:rPr b="0" i="0" lang="en-US" sz="1400" u="none" cap="none" strike="noStrike">
                <a:solidFill>
                  <a:srgbClr val="EC0E16"/>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Calculated risks</a:t>
            </a:r>
            <a:endParaRPr/>
          </a:p>
        </p:txBody>
      </p:sp>
      <p:sp>
        <p:nvSpPr>
          <p:cNvPr id="513" name="Google Shape;513;p19"/>
          <p:cNvSpPr/>
          <p:nvPr/>
        </p:nvSpPr>
        <p:spPr>
          <a:xfrm>
            <a:off x="6945557" y="386364"/>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14" name="Google Shape;514;p19"/>
          <p:cNvPicPr preferRelativeResize="0"/>
          <p:nvPr/>
        </p:nvPicPr>
        <p:blipFill rotWithShape="1">
          <a:blip r:embed="rId4">
            <a:alphaModFix/>
          </a:blip>
          <a:srcRect b="0" l="0" r="0" t="0"/>
          <a:stretch/>
        </p:blipFill>
        <p:spPr>
          <a:xfrm>
            <a:off x="7236403" y="1076874"/>
            <a:ext cx="499937" cy="349956"/>
          </a:xfrm>
          <a:prstGeom prst="rect">
            <a:avLst/>
          </a:prstGeom>
          <a:noFill/>
          <a:ln>
            <a:noFill/>
          </a:ln>
        </p:spPr>
      </p:pic>
      <p:sp>
        <p:nvSpPr>
          <p:cNvPr id="515" name="Google Shape;515;p19"/>
          <p:cNvSpPr/>
          <p:nvPr/>
        </p:nvSpPr>
        <p:spPr>
          <a:xfrm>
            <a:off x="5892117" y="1669435"/>
            <a:ext cx="3178174" cy="1664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True Collaboration</a:t>
            </a:r>
            <a:endParaRPr b="0" i="0" sz="1100" u="none" cap="none" strike="noStrike">
              <a:solidFill>
                <a:srgbClr val="000000"/>
              </a:solidFill>
              <a:latin typeface="Calibri"/>
              <a:ea typeface="Calibri"/>
              <a:cs typeface="Calibri"/>
              <a:sym typeface="Calibri"/>
            </a:endParaRPr>
          </a:p>
        </p:txBody>
      </p:sp>
      <p:sp>
        <p:nvSpPr>
          <p:cNvPr id="516" name="Google Shape;516;p19"/>
          <p:cNvSpPr/>
          <p:nvPr/>
        </p:nvSpPr>
        <p:spPr>
          <a:xfrm>
            <a:off x="6033812" y="1910937"/>
            <a:ext cx="2894783" cy="1992909"/>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Empowerment of nurses</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Patient safety</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Quality of care</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Nurse satisfaction</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Patient outcomes</a:t>
            </a:r>
            <a:endParaRPr/>
          </a:p>
          <a:p>
            <a:pPr indent="0" lvl="0" marL="0" marR="0" rtl="0" algn="ctr">
              <a:lnSpc>
                <a:spcPct val="100000"/>
              </a:lnSpc>
              <a:spcBef>
                <a:spcPts val="450"/>
              </a:spcBef>
              <a:spcAft>
                <a:spcPts val="0"/>
              </a:spcAft>
              <a:buNone/>
            </a:pPr>
            <a:r>
              <a:rPr b="0" i="0" lang="en-US" sz="1400" u="none" cap="none" strike="noStrike">
                <a:solidFill>
                  <a:srgbClr val="00B050"/>
                </a:solidFill>
                <a:latin typeface="Calibri"/>
                <a:ea typeface="Calibri"/>
                <a:cs typeface="Calibri"/>
                <a:sym typeface="Calibri"/>
              </a:rPr>
              <a:t>↑</a:t>
            </a:r>
            <a:r>
              <a:rPr b="0" i="0" lang="en-US" sz="1400" u="none" cap="none" strike="noStrike">
                <a:solidFill>
                  <a:schemeClr val="dk1"/>
                </a:solidFill>
                <a:latin typeface="Calibri"/>
                <a:ea typeface="Calibri"/>
                <a:cs typeface="Calibri"/>
                <a:sym typeface="Calibri"/>
              </a:rPr>
              <a:t> Interprofessional relationships</a:t>
            </a:r>
            <a:endParaRPr/>
          </a:p>
          <a:p>
            <a:pPr indent="0" lvl="0" marL="0" marR="0" rtl="0" algn="ctr">
              <a:lnSpc>
                <a:spcPct val="100000"/>
              </a:lnSpc>
              <a:spcBef>
                <a:spcPts val="450"/>
              </a:spcBef>
              <a:spcAft>
                <a:spcPts val="0"/>
              </a:spcAft>
              <a:buNone/>
            </a:pPr>
            <a:r>
              <a:rPr b="0" i="0" lang="en-US" sz="1400" u="none" cap="none" strike="noStrike">
                <a:solidFill>
                  <a:srgbClr val="EC0E16"/>
                </a:solidFill>
                <a:latin typeface="Calibri"/>
                <a:ea typeface="Calibri"/>
                <a:cs typeface="Calibri"/>
                <a:sym typeface="Calibri"/>
              </a:rPr>
              <a:t>↓ </a:t>
            </a:r>
            <a:r>
              <a:rPr b="0" i="0" lang="en-US" sz="1400" u="none" cap="none" strike="noStrike">
                <a:solidFill>
                  <a:schemeClr val="dk1"/>
                </a:solidFill>
                <a:latin typeface="Calibri"/>
                <a:ea typeface="Calibri"/>
                <a:cs typeface="Calibri"/>
                <a:sym typeface="Calibri"/>
              </a:rPr>
              <a:t>Mortality</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2"/>
          <p:cNvPicPr preferRelativeResize="0"/>
          <p:nvPr/>
        </p:nvPicPr>
        <p:blipFill rotWithShape="1">
          <a:blip r:embed="rId3">
            <a:alphaModFix/>
          </a:blip>
          <a:srcRect b="0" l="0" r="0" t="0"/>
          <a:stretch/>
        </p:blipFill>
        <p:spPr>
          <a:xfrm>
            <a:off x="45712" y="1010436"/>
            <a:ext cx="4112785" cy="3220088"/>
          </a:xfrm>
          <a:prstGeom prst="rect">
            <a:avLst/>
          </a:prstGeom>
          <a:noFill/>
          <a:ln>
            <a:noFill/>
          </a:ln>
        </p:spPr>
      </p:pic>
      <p:sp>
        <p:nvSpPr>
          <p:cNvPr id="287" name="Google Shape;287;p2"/>
          <p:cNvSpPr txBox="1"/>
          <p:nvPr>
            <p:ph type="title"/>
          </p:nvPr>
        </p:nvSpPr>
        <p:spPr>
          <a:xfrm>
            <a:off x="147450" y="210506"/>
            <a:ext cx="3587850" cy="994275"/>
          </a:xfrm>
          <a:prstGeom prst="rect">
            <a:avLst/>
          </a:prstGeom>
          <a:noFill/>
          <a:ln>
            <a:noFill/>
          </a:ln>
        </p:spPr>
        <p:txBody>
          <a:bodyPr anchorCtr="0" anchor="ctr" bIns="34275" lIns="68550" spcFirstLastPara="1" rIns="68550" wrap="square" tIns="34275">
            <a:normAutofit/>
          </a:bodyPr>
          <a:lstStyle/>
          <a:p>
            <a:pPr indent="0" lvl="0" marL="0" rtl="0" algn="ctr">
              <a:lnSpc>
                <a:spcPct val="90000"/>
              </a:lnSpc>
              <a:spcBef>
                <a:spcPts val="0"/>
              </a:spcBef>
              <a:spcAft>
                <a:spcPts val="0"/>
              </a:spcAft>
              <a:buSzPts val="1100"/>
              <a:buNone/>
            </a:pPr>
            <a:r>
              <a:rPr b="1" lang="en-US"/>
              <a:t>AACN’s Definition </a:t>
            </a:r>
            <a:endParaRPr b="1"/>
          </a:p>
          <a:p>
            <a:pPr indent="0" lvl="0" marL="0" rtl="0" algn="ctr">
              <a:lnSpc>
                <a:spcPct val="90000"/>
              </a:lnSpc>
              <a:spcBef>
                <a:spcPts val="0"/>
              </a:spcBef>
              <a:spcAft>
                <a:spcPts val="0"/>
              </a:spcAft>
              <a:buSzPts val="1100"/>
              <a:buNone/>
            </a:pPr>
            <a:r>
              <a:t/>
            </a:r>
            <a:endParaRPr b="1"/>
          </a:p>
        </p:txBody>
      </p:sp>
      <p:sp>
        <p:nvSpPr>
          <p:cNvPr id="288" name="Google Shape;288;p2"/>
          <p:cNvSpPr txBox="1"/>
          <p:nvPr>
            <p:ph idx="1" type="body"/>
          </p:nvPr>
        </p:nvSpPr>
        <p:spPr>
          <a:xfrm>
            <a:off x="3843863" y="707643"/>
            <a:ext cx="5254425" cy="3825675"/>
          </a:xfrm>
          <a:prstGeom prst="rect">
            <a:avLst/>
          </a:prstGeom>
          <a:noFill/>
          <a:ln>
            <a:noFill/>
          </a:ln>
        </p:spPr>
        <p:txBody>
          <a:bodyPr anchorCtr="0" anchor="t" bIns="34275" lIns="68550" spcFirstLastPara="1" rIns="68550" wrap="square" tIns="34275">
            <a:normAutofit fontScale="40000" lnSpcReduction="20000"/>
          </a:bodyPr>
          <a:lstStyle/>
          <a:p>
            <a:pPr indent="0" lvl="0" marL="0" rtl="0" algn="ctr">
              <a:lnSpc>
                <a:spcPct val="90000"/>
              </a:lnSpc>
              <a:spcBef>
                <a:spcPts val="0"/>
              </a:spcBef>
              <a:spcAft>
                <a:spcPts val="0"/>
              </a:spcAft>
              <a:buSzPct val="58333"/>
              <a:buNone/>
            </a:pPr>
            <a:r>
              <a:rPr b="1" lang="en-US" sz="6000"/>
              <a:t>Healthy Work Environments are….</a:t>
            </a:r>
            <a:endParaRPr b="1" sz="6000"/>
          </a:p>
          <a:p>
            <a:pPr indent="0" lvl="0" marL="0" rtl="0" algn="ctr">
              <a:lnSpc>
                <a:spcPct val="90000"/>
              </a:lnSpc>
              <a:spcBef>
                <a:spcPts val="0"/>
              </a:spcBef>
              <a:spcAft>
                <a:spcPts val="0"/>
              </a:spcAft>
              <a:buSzPct val="146443"/>
              <a:buNone/>
            </a:pPr>
            <a:r>
              <a:t/>
            </a:r>
            <a:endParaRPr b="1" sz="2390"/>
          </a:p>
          <a:p>
            <a:pPr indent="-289060" lvl="0" marL="342900" rtl="0" algn="l">
              <a:lnSpc>
                <a:spcPct val="115000"/>
              </a:lnSpc>
              <a:spcBef>
                <a:spcPts val="450"/>
              </a:spcBef>
              <a:spcAft>
                <a:spcPts val="0"/>
              </a:spcAft>
              <a:buClr>
                <a:srgbClr val="000000"/>
              </a:buClr>
              <a:buSzPct val="100000"/>
              <a:buChar char="•"/>
            </a:pPr>
            <a:r>
              <a:rPr lang="en-US" sz="5500">
                <a:solidFill>
                  <a:srgbClr val="000000"/>
                </a:solidFill>
              </a:rPr>
              <a:t>Safe, healing, and humane </a:t>
            </a:r>
            <a:endParaRPr sz="5500">
              <a:solidFill>
                <a:srgbClr val="000000"/>
              </a:solidFill>
            </a:endParaRPr>
          </a:p>
          <a:p>
            <a:pPr indent="-282101" lvl="0" marL="342900" rtl="0" algn="l">
              <a:lnSpc>
                <a:spcPct val="115000"/>
              </a:lnSpc>
              <a:spcBef>
                <a:spcPts val="450"/>
              </a:spcBef>
              <a:spcAft>
                <a:spcPts val="0"/>
              </a:spcAft>
              <a:buClr>
                <a:srgbClr val="000000"/>
              </a:buClr>
              <a:buSzPct val="100000"/>
              <a:buChar char="•"/>
            </a:pPr>
            <a:r>
              <a:rPr lang="en-US" sz="5500">
                <a:solidFill>
                  <a:srgbClr val="000000"/>
                </a:solidFill>
              </a:rPr>
              <a:t>Respectful of the rights, responsibilities, needs, and contributions of all people…patients, their families, nurses, and all healthcare personnel</a:t>
            </a:r>
            <a:endParaRPr sz="5500">
              <a:solidFill>
                <a:srgbClr val="000000"/>
              </a:solidFill>
            </a:endParaRPr>
          </a:p>
          <a:p>
            <a:pPr indent="-288798" lvl="0" marL="342900" rtl="0" algn="l">
              <a:lnSpc>
                <a:spcPct val="115000"/>
              </a:lnSpc>
              <a:spcBef>
                <a:spcPts val="450"/>
              </a:spcBef>
              <a:spcAft>
                <a:spcPts val="0"/>
              </a:spcAft>
              <a:buClr>
                <a:srgbClr val="000000"/>
              </a:buClr>
              <a:buSzPct val="100000"/>
              <a:buChar char="•"/>
            </a:pPr>
            <a:r>
              <a:rPr lang="en-US" sz="5500">
                <a:solidFill>
                  <a:srgbClr val="000000"/>
                </a:solidFill>
              </a:rPr>
              <a:t>All members of the healthcare team can provide their </a:t>
            </a:r>
            <a:r>
              <a:rPr b="1" lang="en-US" sz="5500">
                <a:solidFill>
                  <a:srgbClr val="000000"/>
                </a:solidFill>
              </a:rPr>
              <a:t>optimal contribution</a:t>
            </a:r>
            <a:r>
              <a:rPr lang="en-US" sz="5500">
                <a:solidFill>
                  <a:srgbClr val="000000"/>
                </a:solidFill>
              </a:rPr>
              <a:t> and derive </a:t>
            </a:r>
            <a:r>
              <a:rPr b="1" lang="en-US" sz="5500">
                <a:solidFill>
                  <a:srgbClr val="000000"/>
                </a:solidFill>
              </a:rPr>
              <a:t>fulfillment</a:t>
            </a:r>
            <a:r>
              <a:rPr lang="en-US" sz="5500">
                <a:solidFill>
                  <a:srgbClr val="000000"/>
                </a:solidFill>
              </a:rPr>
              <a:t> from their work</a:t>
            </a:r>
            <a:endParaRPr sz="5500">
              <a:solidFill>
                <a:srgbClr val="000000"/>
              </a:solidFill>
            </a:endParaRPr>
          </a:p>
          <a:p>
            <a:pPr indent="0" lvl="0" marL="171450" rtl="0" algn="l">
              <a:lnSpc>
                <a:spcPct val="90000"/>
              </a:lnSpc>
              <a:spcBef>
                <a:spcPts val="0"/>
              </a:spcBef>
              <a:spcAft>
                <a:spcPts val="0"/>
              </a:spcAft>
              <a:buSzPct val="166666"/>
              <a:buNone/>
            </a:pPr>
            <a:r>
              <a:t/>
            </a:r>
            <a:endParaRPr/>
          </a:p>
          <a:p>
            <a:pPr indent="-38100" lvl="0" marL="171450" rtl="0" algn="l">
              <a:lnSpc>
                <a:spcPct val="90000"/>
              </a:lnSpc>
              <a:spcBef>
                <a:spcPts val="75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20"/>
          <p:cNvPicPr preferRelativeResize="0"/>
          <p:nvPr/>
        </p:nvPicPr>
        <p:blipFill rotWithShape="1">
          <a:blip r:embed="rId3">
            <a:alphaModFix/>
          </a:blip>
          <a:srcRect b="0" l="0" r="0" t="0"/>
          <a:stretch/>
        </p:blipFill>
        <p:spPr>
          <a:xfrm>
            <a:off x="5024649" y="484620"/>
            <a:ext cx="3796165" cy="3759575"/>
          </a:xfrm>
          <a:prstGeom prst="rect">
            <a:avLst/>
          </a:prstGeom>
          <a:noFill/>
          <a:ln>
            <a:noFill/>
          </a:ln>
        </p:spPr>
      </p:pic>
      <p:sp>
        <p:nvSpPr>
          <p:cNvPr id="523" name="Google Shape;523;p20"/>
          <p:cNvSpPr/>
          <p:nvPr/>
        </p:nvSpPr>
        <p:spPr>
          <a:xfrm>
            <a:off x="1438656" y="1767840"/>
            <a:ext cx="3133344" cy="1773687"/>
          </a:xfrm>
          <a:prstGeom prst="wedgeEllipseCallout">
            <a:avLst>
              <a:gd fmla="val 85291" name="adj1"/>
              <a:gd fmla="val 55673" name="adj2"/>
            </a:avLst>
          </a:prstGeom>
          <a:solidFill>
            <a:schemeClr val="accent4"/>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 Be committed partners in making policy, directing and evaluating clinical care, and leading organizational operations</a:t>
            </a:r>
            <a:endParaRPr b="0" i="0" sz="1050" u="none" cap="none" strike="noStrike">
              <a:solidFill>
                <a:srgbClr val="000000"/>
              </a:solidFill>
              <a:latin typeface="Arial"/>
              <a:ea typeface="Arial"/>
              <a:cs typeface="Arial"/>
              <a:sym typeface="Arial"/>
            </a:endParaRPr>
          </a:p>
        </p:txBody>
      </p:sp>
      <p:sp>
        <p:nvSpPr>
          <p:cNvPr id="524" name="Google Shape;524;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Effective Decision-Making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1"/>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Effective Decision-Making</a:t>
            </a:r>
            <a:endParaRPr/>
          </a:p>
        </p:txBody>
      </p:sp>
      <p:sp>
        <p:nvSpPr>
          <p:cNvPr id="530" name="Google Shape;530;p21"/>
          <p:cNvSpPr txBox="1"/>
          <p:nvPr>
            <p:ph idx="1" type="body"/>
          </p:nvPr>
        </p:nvSpPr>
        <p:spPr>
          <a:xfrm>
            <a:off x="566657" y="1173297"/>
            <a:ext cx="4233943" cy="3166228"/>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Team members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Share accountability</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Acquire necessary skills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Actively inquire</a:t>
            </a:r>
            <a:endParaRPr/>
          </a:p>
        </p:txBody>
      </p:sp>
      <p:pic>
        <p:nvPicPr>
          <p:cNvPr id="531" name="Google Shape;531;p21"/>
          <p:cNvPicPr preferRelativeResize="0"/>
          <p:nvPr/>
        </p:nvPicPr>
        <p:blipFill rotWithShape="1">
          <a:blip r:embed="rId3">
            <a:alphaModFix/>
          </a:blip>
          <a:srcRect b="0" l="0" r="0" t="0"/>
          <a:stretch/>
        </p:blipFill>
        <p:spPr>
          <a:xfrm>
            <a:off x="5189916" y="1173297"/>
            <a:ext cx="3714830" cy="2476553"/>
          </a:xfrm>
          <a:prstGeom prst="rect">
            <a:avLst/>
          </a:prstGeom>
          <a:noFill/>
          <a:ln>
            <a:noFill/>
          </a:ln>
        </p:spPr>
      </p:pic>
      <p:sp>
        <p:nvSpPr>
          <p:cNvPr id="532" name="Google Shape;532;p21"/>
          <p:cNvSpPr txBox="1"/>
          <p:nvPr/>
        </p:nvSpPr>
        <p:spPr>
          <a:xfrm>
            <a:off x="5189916" y="3649850"/>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2"/>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Effective Decision-Making</a:t>
            </a:r>
            <a:endParaRPr/>
          </a:p>
        </p:txBody>
      </p:sp>
      <p:sp>
        <p:nvSpPr>
          <p:cNvPr id="538" name="Google Shape;538;p22"/>
          <p:cNvSpPr txBox="1"/>
          <p:nvPr>
            <p:ph idx="1" type="body"/>
          </p:nvPr>
        </p:nvSpPr>
        <p:spPr>
          <a:xfrm>
            <a:off x="566657" y="1173297"/>
            <a:ext cx="4452152" cy="3013222"/>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Organizations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Articulate organizational values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Provide support/education for programs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Include patient/family perspectives</a:t>
            </a:r>
            <a:endParaRPr/>
          </a:p>
        </p:txBody>
      </p:sp>
      <p:pic>
        <p:nvPicPr>
          <p:cNvPr id="539" name="Google Shape;539;p22"/>
          <p:cNvPicPr preferRelativeResize="0"/>
          <p:nvPr/>
        </p:nvPicPr>
        <p:blipFill rotWithShape="1">
          <a:blip r:embed="rId3">
            <a:alphaModFix/>
          </a:blip>
          <a:srcRect b="0" l="0" r="0" t="0"/>
          <a:stretch/>
        </p:blipFill>
        <p:spPr>
          <a:xfrm>
            <a:off x="5018809" y="1173296"/>
            <a:ext cx="3943352" cy="2628901"/>
          </a:xfrm>
          <a:prstGeom prst="rect">
            <a:avLst/>
          </a:prstGeom>
          <a:noFill/>
          <a:ln>
            <a:noFill/>
          </a:ln>
        </p:spPr>
      </p:pic>
      <p:sp>
        <p:nvSpPr>
          <p:cNvPr id="540" name="Google Shape;540;p22"/>
          <p:cNvSpPr txBox="1"/>
          <p:nvPr/>
        </p:nvSpPr>
        <p:spPr>
          <a:xfrm>
            <a:off x="5018809" y="3802197"/>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23"/>
          <p:cNvPicPr preferRelativeResize="0"/>
          <p:nvPr/>
        </p:nvPicPr>
        <p:blipFill rotWithShape="1">
          <a:blip r:embed="rId3">
            <a:alphaModFix/>
          </a:blip>
          <a:srcRect b="0" l="0" r="0" t="0"/>
          <a:stretch/>
        </p:blipFill>
        <p:spPr>
          <a:xfrm>
            <a:off x="1422280" y="964176"/>
            <a:ext cx="3699379" cy="3469801"/>
          </a:xfrm>
          <a:prstGeom prst="rect">
            <a:avLst/>
          </a:prstGeom>
          <a:noFill/>
          <a:ln>
            <a:noFill/>
          </a:ln>
        </p:spPr>
      </p:pic>
      <p:sp>
        <p:nvSpPr>
          <p:cNvPr id="547" name="Google Shape;547;p23"/>
          <p:cNvSpPr/>
          <p:nvPr/>
        </p:nvSpPr>
        <p:spPr>
          <a:xfrm>
            <a:off x="6021339" y="1772572"/>
            <a:ext cx="2730985" cy="1598356"/>
          </a:xfrm>
          <a:prstGeom prst="wedgeEllipseCallout">
            <a:avLst>
              <a:gd fmla="val -111444" name="adj1"/>
              <a:gd fmla="val 68924" name="adj2"/>
            </a:avLst>
          </a:prstGeom>
          <a:solidFill>
            <a:schemeClr val="accent1"/>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Staffing must ensure the effective match between patient needs and nurse competencies </a:t>
            </a:r>
            <a:endParaRPr b="0" i="0" sz="1050" u="none" cap="none" strike="noStrike">
              <a:solidFill>
                <a:srgbClr val="000000"/>
              </a:solidFill>
              <a:latin typeface="Arial"/>
              <a:ea typeface="Arial"/>
              <a:cs typeface="Arial"/>
              <a:sym typeface="Arial"/>
            </a:endParaRPr>
          </a:p>
        </p:txBody>
      </p:sp>
      <p:sp>
        <p:nvSpPr>
          <p:cNvPr id="548" name="Google Shape;548;p2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Appropriate Staffing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4"/>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Appropriate Staffing</a:t>
            </a:r>
            <a:endParaRPr/>
          </a:p>
        </p:txBody>
      </p:sp>
      <p:sp>
        <p:nvSpPr>
          <p:cNvPr id="554" name="Google Shape;554;p24"/>
          <p:cNvSpPr txBox="1"/>
          <p:nvPr>
            <p:ph idx="1" type="body"/>
          </p:nvPr>
        </p:nvSpPr>
        <p:spPr>
          <a:xfrm>
            <a:off x="628650" y="1268100"/>
            <a:ext cx="3943350" cy="3117541"/>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Team members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Nurse competencies match patient needs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Participate in staffing process</a:t>
            </a:r>
            <a:endParaRPr/>
          </a:p>
          <a:p>
            <a:pPr indent="-317500" lvl="1" marL="914400" rtl="0" algn="l">
              <a:lnSpc>
                <a:spcPct val="90000"/>
              </a:lnSpc>
              <a:spcBef>
                <a:spcPts val="400"/>
              </a:spcBef>
              <a:spcAft>
                <a:spcPts val="0"/>
              </a:spcAft>
              <a:buSzPts val="1400"/>
              <a:buChar char="•"/>
            </a:pPr>
            <a:r>
              <a:rPr lang="en-US" sz="2100">
                <a:solidFill>
                  <a:schemeClr val="dk1"/>
                </a:solidFill>
                <a:latin typeface="Calibri"/>
                <a:ea typeface="Calibri"/>
                <a:cs typeface="Calibri"/>
                <a:sym typeface="Calibri"/>
              </a:rPr>
              <a:t>Education</a:t>
            </a:r>
            <a:endParaRPr/>
          </a:p>
          <a:p>
            <a:pPr indent="-317500" lvl="1" marL="914400" rtl="0" algn="l">
              <a:lnSpc>
                <a:spcPct val="90000"/>
              </a:lnSpc>
              <a:spcBef>
                <a:spcPts val="400"/>
              </a:spcBef>
              <a:spcAft>
                <a:spcPts val="0"/>
              </a:spcAft>
              <a:buSzPts val="1400"/>
              <a:buChar char="•"/>
            </a:pPr>
            <a:r>
              <a:rPr lang="en-US" sz="2100">
                <a:solidFill>
                  <a:schemeClr val="dk1"/>
                </a:solidFill>
                <a:latin typeface="Calibri"/>
                <a:ea typeface="Calibri"/>
                <a:cs typeface="Calibri"/>
                <a:sym typeface="Calibri"/>
              </a:rPr>
              <a:t>Planning</a:t>
            </a:r>
            <a:endParaRPr/>
          </a:p>
          <a:p>
            <a:pPr indent="-317500" lvl="1" marL="914400" rtl="0" algn="l">
              <a:lnSpc>
                <a:spcPct val="90000"/>
              </a:lnSpc>
              <a:spcBef>
                <a:spcPts val="400"/>
              </a:spcBef>
              <a:spcAft>
                <a:spcPts val="0"/>
              </a:spcAft>
              <a:buSzPts val="1400"/>
              <a:buChar char="•"/>
            </a:pPr>
            <a:r>
              <a:rPr lang="en-US" sz="2100">
                <a:solidFill>
                  <a:schemeClr val="dk1"/>
                </a:solidFill>
                <a:latin typeface="Calibri"/>
                <a:ea typeface="Calibri"/>
                <a:cs typeface="Calibri"/>
                <a:sym typeface="Calibri"/>
              </a:rPr>
              <a:t>Evaluation</a:t>
            </a:r>
            <a:endParaRPr/>
          </a:p>
          <a:p>
            <a:pPr indent="-228600" lvl="0" marL="457200" rtl="0" algn="l">
              <a:lnSpc>
                <a:spcPct val="90000"/>
              </a:lnSpc>
              <a:spcBef>
                <a:spcPts val="800"/>
              </a:spcBef>
              <a:spcAft>
                <a:spcPts val="0"/>
              </a:spcAft>
              <a:buClr>
                <a:schemeClr val="dk1"/>
              </a:buClr>
              <a:buSzPts val="1400"/>
              <a:buNone/>
            </a:pPr>
            <a:r>
              <a:t/>
            </a:r>
            <a:endParaRPr sz="2400">
              <a:solidFill>
                <a:schemeClr val="dk1"/>
              </a:solidFill>
              <a:latin typeface="Calibri"/>
              <a:ea typeface="Calibri"/>
              <a:cs typeface="Calibri"/>
              <a:sym typeface="Calibri"/>
            </a:endParaRPr>
          </a:p>
        </p:txBody>
      </p:sp>
      <p:pic>
        <p:nvPicPr>
          <p:cNvPr id="555" name="Google Shape;555;p24"/>
          <p:cNvPicPr preferRelativeResize="0"/>
          <p:nvPr/>
        </p:nvPicPr>
        <p:blipFill rotWithShape="1">
          <a:blip r:embed="rId3">
            <a:alphaModFix/>
          </a:blip>
          <a:srcRect b="0" l="0" r="0" t="0"/>
          <a:stretch/>
        </p:blipFill>
        <p:spPr>
          <a:xfrm>
            <a:off x="4572000" y="1268099"/>
            <a:ext cx="3569964" cy="2379975"/>
          </a:xfrm>
          <a:prstGeom prst="rect">
            <a:avLst/>
          </a:prstGeom>
          <a:noFill/>
          <a:ln>
            <a:noFill/>
          </a:ln>
        </p:spPr>
      </p:pic>
      <p:sp>
        <p:nvSpPr>
          <p:cNvPr id="556" name="Google Shape;556;p24"/>
          <p:cNvSpPr txBox="1"/>
          <p:nvPr/>
        </p:nvSpPr>
        <p:spPr>
          <a:xfrm>
            <a:off x="4572000" y="3648074"/>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5"/>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Appropriate Staffing</a:t>
            </a:r>
            <a:endParaRPr/>
          </a:p>
        </p:txBody>
      </p:sp>
      <p:sp>
        <p:nvSpPr>
          <p:cNvPr id="562" name="Google Shape;562;p25"/>
          <p:cNvSpPr txBox="1"/>
          <p:nvPr>
            <p:ph idx="1" type="body"/>
          </p:nvPr>
        </p:nvSpPr>
        <p:spPr>
          <a:xfrm>
            <a:off x="628649" y="1268100"/>
            <a:ext cx="4503429" cy="3117541"/>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Organization</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Formal process to evaluate staffing decisions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System to facilitate more effective staffing models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Ensure support for nurses</a:t>
            </a:r>
            <a:endParaRPr sz="2100">
              <a:solidFill>
                <a:schemeClr val="dk1"/>
              </a:solidFill>
              <a:latin typeface="Calibri"/>
              <a:ea typeface="Calibri"/>
              <a:cs typeface="Calibri"/>
              <a:sym typeface="Calibri"/>
            </a:endParaRPr>
          </a:p>
        </p:txBody>
      </p:sp>
      <p:pic>
        <p:nvPicPr>
          <p:cNvPr id="563" name="Google Shape;563;p25"/>
          <p:cNvPicPr preferRelativeResize="0"/>
          <p:nvPr/>
        </p:nvPicPr>
        <p:blipFill rotWithShape="1">
          <a:blip r:embed="rId3">
            <a:alphaModFix/>
          </a:blip>
          <a:srcRect b="0" l="0" r="0" t="0"/>
          <a:stretch/>
        </p:blipFill>
        <p:spPr>
          <a:xfrm>
            <a:off x="5132078" y="715886"/>
            <a:ext cx="3569277" cy="2379518"/>
          </a:xfrm>
          <a:prstGeom prst="rect">
            <a:avLst/>
          </a:prstGeom>
          <a:noFill/>
          <a:ln>
            <a:noFill/>
          </a:ln>
        </p:spPr>
      </p:pic>
      <p:sp>
        <p:nvSpPr>
          <p:cNvPr id="564" name="Google Shape;564;p25"/>
          <p:cNvSpPr txBox="1"/>
          <p:nvPr/>
        </p:nvSpPr>
        <p:spPr>
          <a:xfrm>
            <a:off x="5132078" y="3095404"/>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6"/>
          <p:cNvSpPr/>
          <p:nvPr/>
        </p:nvSpPr>
        <p:spPr>
          <a:xfrm>
            <a:off x="6572893" y="337082"/>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a:off x="4036351" y="337083"/>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a:off x="1" y="0"/>
            <a:ext cx="2856788" cy="4773478"/>
          </a:xfrm>
          <a:prstGeom prst="rect">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6"/>
          <p:cNvSpPr/>
          <p:nvPr/>
        </p:nvSpPr>
        <p:spPr>
          <a:xfrm>
            <a:off x="357098" y="2460564"/>
            <a:ext cx="2428268" cy="7037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3300" u="none" cap="none" strike="noStrike">
                <a:solidFill>
                  <a:srgbClr val="FFFFFF"/>
                </a:solidFill>
                <a:latin typeface="Calibri"/>
                <a:ea typeface="Calibri"/>
                <a:cs typeface="Calibri"/>
                <a:sym typeface="Calibri"/>
              </a:rPr>
              <a:t>HWE</a:t>
            </a:r>
            <a:br>
              <a:rPr b="0" i="0" lang="en-US" sz="3300" u="none" cap="none" strike="noStrike">
                <a:solidFill>
                  <a:srgbClr val="FFFFFF"/>
                </a:solidFill>
                <a:latin typeface="Calibri"/>
                <a:ea typeface="Calibri"/>
                <a:cs typeface="Calibri"/>
                <a:sym typeface="Calibri"/>
              </a:rPr>
            </a:br>
            <a:r>
              <a:rPr b="0" i="0" lang="en-US" sz="3300" u="none" cap="none" strike="noStrike">
                <a:solidFill>
                  <a:srgbClr val="FFFFFF"/>
                </a:solidFill>
                <a:latin typeface="Calibri"/>
                <a:ea typeface="Calibri"/>
                <a:cs typeface="Calibri"/>
                <a:sym typeface="Calibri"/>
              </a:rPr>
              <a:t>Standards</a:t>
            </a:r>
            <a:endParaRPr b="0" i="0" sz="3300" u="none" cap="none" strike="noStrike">
              <a:solidFill>
                <a:srgbClr val="000000"/>
              </a:solidFill>
              <a:latin typeface="Calibri"/>
              <a:ea typeface="Calibri"/>
              <a:cs typeface="Calibri"/>
              <a:sym typeface="Calibri"/>
            </a:endParaRPr>
          </a:p>
        </p:txBody>
      </p:sp>
      <p:sp>
        <p:nvSpPr>
          <p:cNvPr id="574" name="Google Shape;574;p26"/>
          <p:cNvSpPr/>
          <p:nvPr/>
        </p:nvSpPr>
        <p:spPr>
          <a:xfrm>
            <a:off x="357098" y="2099351"/>
            <a:ext cx="2428268" cy="1683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What We Know</a:t>
            </a:r>
            <a:endParaRPr b="0" i="0" sz="1200" u="none" cap="none" strike="noStrike">
              <a:solidFill>
                <a:srgbClr val="000000"/>
              </a:solidFill>
              <a:latin typeface="Calibri"/>
              <a:ea typeface="Calibri"/>
              <a:cs typeface="Calibri"/>
              <a:sym typeface="Calibri"/>
            </a:endParaRPr>
          </a:p>
        </p:txBody>
      </p:sp>
      <p:pic>
        <p:nvPicPr>
          <p:cNvPr descr="preencoded.png" id="575" name="Google Shape;575;p26"/>
          <p:cNvPicPr preferRelativeResize="0"/>
          <p:nvPr/>
        </p:nvPicPr>
        <p:blipFill rotWithShape="1">
          <a:blip r:embed="rId3">
            <a:alphaModFix/>
          </a:blip>
          <a:srcRect b="0" l="0" r="0" t="0"/>
          <a:stretch/>
        </p:blipFill>
        <p:spPr>
          <a:xfrm>
            <a:off x="4228550" y="618105"/>
            <a:ext cx="686895" cy="509250"/>
          </a:xfrm>
          <a:prstGeom prst="rect">
            <a:avLst/>
          </a:prstGeom>
          <a:noFill/>
          <a:ln>
            <a:noFill/>
          </a:ln>
        </p:spPr>
      </p:pic>
      <p:sp>
        <p:nvSpPr>
          <p:cNvPr id="576" name="Google Shape;576;p26"/>
          <p:cNvSpPr/>
          <p:nvPr/>
        </p:nvSpPr>
        <p:spPr>
          <a:xfrm>
            <a:off x="3143603" y="1408377"/>
            <a:ext cx="2856787" cy="45637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Effective Decision Making</a:t>
            </a:r>
            <a:endParaRPr b="0" i="0" sz="1100" u="none" cap="none" strike="noStrike">
              <a:solidFill>
                <a:srgbClr val="000000"/>
              </a:solidFill>
              <a:latin typeface="Calibri"/>
              <a:ea typeface="Calibri"/>
              <a:cs typeface="Calibri"/>
              <a:sym typeface="Calibri"/>
            </a:endParaRPr>
          </a:p>
        </p:txBody>
      </p:sp>
      <p:sp>
        <p:nvSpPr>
          <p:cNvPr id="577" name="Google Shape;577;p26"/>
          <p:cNvSpPr/>
          <p:nvPr/>
        </p:nvSpPr>
        <p:spPr>
          <a:xfrm>
            <a:off x="3464991" y="1969696"/>
            <a:ext cx="2374977" cy="185859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Accountability, autonomy</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and control over practice</a:t>
            </a:r>
            <a:endParaRPr/>
          </a:p>
          <a:p>
            <a:pPr indent="0" lvl="0" marL="0" marR="0" rtl="0" algn="l">
              <a:lnSpc>
                <a:spcPct val="100000"/>
              </a:lnSpc>
              <a:spcBef>
                <a:spcPts val="45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Identification of patient</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cues that prevent deterioration</a:t>
            </a:r>
            <a:endParaRPr/>
          </a:p>
          <a:p>
            <a:pPr indent="0" lvl="0" marL="0" marR="0" rtl="0" algn="l">
              <a:lnSpc>
                <a:spcPct val="100000"/>
              </a:lnSpc>
              <a:spcBef>
                <a:spcPts val="45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Quality of care</a:t>
            </a:r>
            <a:endParaRPr/>
          </a:p>
          <a:p>
            <a:pPr indent="0" lvl="0" marL="0" marR="0" rtl="0" algn="l">
              <a:lnSpc>
                <a:spcPct val="100000"/>
              </a:lnSpc>
              <a:spcBef>
                <a:spcPts val="45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Patient satisfaction</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 </a:t>
            </a:r>
            <a:r>
              <a:rPr b="0" i="0" lang="en-US" sz="1300" u="none" cap="none" strike="noStrike">
                <a:solidFill>
                  <a:schemeClr val="dk1"/>
                </a:solidFill>
                <a:latin typeface="Calibri"/>
                <a:ea typeface="Calibri"/>
                <a:cs typeface="Calibri"/>
                <a:sym typeface="Calibri"/>
              </a:rPr>
              <a:t>Hospital acquired conditions</a:t>
            </a:r>
            <a:endParaRPr/>
          </a:p>
        </p:txBody>
      </p:sp>
      <p:pic>
        <p:nvPicPr>
          <p:cNvPr descr="preencoded.png" id="578" name="Google Shape;578;p26"/>
          <p:cNvPicPr preferRelativeResize="0"/>
          <p:nvPr/>
        </p:nvPicPr>
        <p:blipFill rotWithShape="1">
          <a:blip r:embed="rId4">
            <a:alphaModFix/>
          </a:blip>
          <a:srcRect b="0" l="0" r="0" t="0"/>
          <a:stretch/>
        </p:blipFill>
        <p:spPr>
          <a:xfrm>
            <a:off x="6805589" y="541376"/>
            <a:ext cx="605901" cy="662705"/>
          </a:xfrm>
          <a:prstGeom prst="rect">
            <a:avLst/>
          </a:prstGeom>
          <a:noFill/>
          <a:ln>
            <a:noFill/>
          </a:ln>
        </p:spPr>
      </p:pic>
      <p:sp>
        <p:nvSpPr>
          <p:cNvPr id="579" name="Google Shape;579;p26"/>
          <p:cNvSpPr/>
          <p:nvPr/>
        </p:nvSpPr>
        <p:spPr>
          <a:xfrm>
            <a:off x="6280001" y="1408377"/>
            <a:ext cx="2214009" cy="456371"/>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Appropriate Staffing</a:t>
            </a:r>
            <a:endParaRPr b="0" i="0" sz="1100" u="none" cap="none" strike="noStrike">
              <a:solidFill>
                <a:srgbClr val="000000"/>
              </a:solidFill>
              <a:latin typeface="Calibri"/>
              <a:ea typeface="Calibri"/>
              <a:cs typeface="Calibri"/>
              <a:sym typeface="Calibri"/>
            </a:endParaRPr>
          </a:p>
        </p:txBody>
      </p:sp>
      <p:sp>
        <p:nvSpPr>
          <p:cNvPr id="580" name="Google Shape;580;p26"/>
          <p:cNvSpPr/>
          <p:nvPr/>
        </p:nvSpPr>
        <p:spPr>
          <a:xfrm>
            <a:off x="6287202" y="1864748"/>
            <a:ext cx="2608825" cy="220176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RN job satisfaction, ↑ retention</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RN burnout &amp; fatigue</a:t>
            </a:r>
            <a:endParaRPr/>
          </a:p>
          <a:p>
            <a:pPr indent="0" lvl="0" marL="0" marR="0" rtl="0" algn="l">
              <a:lnSpc>
                <a:spcPct val="100000"/>
              </a:lnSpc>
              <a:spcBef>
                <a:spcPts val="45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Patient satisfaction</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Patient readmissions</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Missed care</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Failure to rescue &amp; mortality</a:t>
            </a:r>
            <a:endParaRPr/>
          </a:p>
          <a:p>
            <a:pPr indent="0" lvl="0" marL="0" marR="0" rtl="0" algn="l">
              <a:lnSpc>
                <a:spcPct val="100000"/>
              </a:lnSpc>
              <a:spcBef>
                <a:spcPts val="450"/>
              </a:spcBef>
              <a:spcAft>
                <a:spcPts val="0"/>
              </a:spcAft>
              <a:buNone/>
            </a:pPr>
            <a:r>
              <a:rPr b="0" i="0" lang="en-US" sz="1300" u="none" cap="none" strike="noStrike">
                <a:solidFill>
                  <a:srgbClr val="EC0E16"/>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Hospital acquired conditions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27"/>
          <p:cNvPicPr preferRelativeResize="0"/>
          <p:nvPr/>
        </p:nvPicPr>
        <p:blipFill rotWithShape="1">
          <a:blip r:embed="rId3">
            <a:alphaModFix/>
          </a:blip>
          <a:srcRect b="0" l="0" r="0" t="0"/>
          <a:stretch/>
        </p:blipFill>
        <p:spPr>
          <a:xfrm>
            <a:off x="1615043" y="816174"/>
            <a:ext cx="3699379" cy="3663722"/>
          </a:xfrm>
          <a:prstGeom prst="rect">
            <a:avLst/>
          </a:prstGeom>
          <a:noFill/>
          <a:ln>
            <a:noFill/>
          </a:ln>
        </p:spPr>
      </p:pic>
      <p:sp>
        <p:nvSpPr>
          <p:cNvPr id="587" name="Google Shape;587;p27"/>
          <p:cNvSpPr/>
          <p:nvPr/>
        </p:nvSpPr>
        <p:spPr>
          <a:xfrm>
            <a:off x="5510886" y="816174"/>
            <a:ext cx="2808000" cy="1621350"/>
          </a:xfrm>
          <a:prstGeom prst="wedgeEllipseCallout">
            <a:avLst>
              <a:gd fmla="val -62192" name="adj1"/>
              <a:gd fmla="val 43670" name="adj2"/>
            </a:avLst>
          </a:prstGeom>
          <a:solidFill>
            <a:schemeClr val="accent5"/>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Be recognized and recognize others for the value each brings to the work of the organization</a:t>
            </a:r>
            <a:endParaRPr b="0" i="0" sz="1050" u="none" cap="none" strike="noStrike">
              <a:solidFill>
                <a:srgbClr val="000000"/>
              </a:solidFill>
              <a:latin typeface="Arial"/>
              <a:ea typeface="Arial"/>
              <a:cs typeface="Arial"/>
              <a:sym typeface="Arial"/>
            </a:endParaRPr>
          </a:p>
        </p:txBody>
      </p:sp>
      <p:sp>
        <p:nvSpPr>
          <p:cNvPr id="588" name="Google Shape;588;p2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Meaningful Recognition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8"/>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Meaningful Recognition</a:t>
            </a:r>
            <a:endParaRPr/>
          </a:p>
        </p:txBody>
      </p:sp>
      <p:sp>
        <p:nvSpPr>
          <p:cNvPr id="594" name="Google Shape;594;p28"/>
          <p:cNvSpPr txBox="1"/>
          <p:nvPr>
            <p:ph idx="1" type="body"/>
          </p:nvPr>
        </p:nvSpPr>
        <p:spPr>
          <a:xfrm>
            <a:off x="628651" y="1289042"/>
            <a:ext cx="3943350" cy="3078795"/>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Team members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Everyone plays a role in recognizing meaningful contributions</a:t>
            </a:r>
            <a:endParaRPr/>
          </a:p>
        </p:txBody>
      </p:sp>
      <p:pic>
        <p:nvPicPr>
          <p:cNvPr id="595" name="Google Shape;595;p28"/>
          <p:cNvPicPr preferRelativeResize="0"/>
          <p:nvPr/>
        </p:nvPicPr>
        <p:blipFill rotWithShape="1">
          <a:blip r:embed="rId3">
            <a:alphaModFix/>
          </a:blip>
          <a:srcRect b="0" l="0" r="0" t="0"/>
          <a:stretch/>
        </p:blipFill>
        <p:spPr>
          <a:xfrm>
            <a:off x="4572000" y="1289042"/>
            <a:ext cx="3714750" cy="2476500"/>
          </a:xfrm>
          <a:prstGeom prst="rect">
            <a:avLst/>
          </a:prstGeom>
          <a:noFill/>
          <a:ln>
            <a:noFill/>
          </a:ln>
        </p:spPr>
      </p:pic>
      <p:sp>
        <p:nvSpPr>
          <p:cNvPr id="596" name="Google Shape;596;p28"/>
          <p:cNvSpPr txBox="1"/>
          <p:nvPr/>
        </p:nvSpPr>
        <p:spPr>
          <a:xfrm>
            <a:off x="4572000" y="3765542"/>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9"/>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solidFill>
                  <a:schemeClr val="dk1"/>
                </a:solidFill>
                <a:latin typeface="Calibri"/>
                <a:ea typeface="Calibri"/>
                <a:cs typeface="Calibri"/>
                <a:sym typeface="Calibri"/>
              </a:rPr>
              <a:t>Meaningful Recognition</a:t>
            </a:r>
            <a:endParaRPr/>
          </a:p>
        </p:txBody>
      </p:sp>
      <p:sp>
        <p:nvSpPr>
          <p:cNvPr id="602" name="Google Shape;602;p29"/>
          <p:cNvSpPr txBox="1"/>
          <p:nvPr>
            <p:ph idx="1" type="body"/>
          </p:nvPr>
        </p:nvSpPr>
        <p:spPr>
          <a:xfrm>
            <a:off x="628651" y="1289042"/>
            <a:ext cx="3943350" cy="3078795"/>
          </a:xfrm>
          <a:prstGeom prst="rect">
            <a:avLst/>
          </a:prstGeom>
          <a:noFill/>
          <a:ln>
            <a:noFill/>
          </a:ln>
        </p:spPr>
        <p:txBody>
          <a:bodyPr anchorCtr="0" anchor="t" bIns="34275" lIns="68575" spcFirstLastPara="1" rIns="68575" wrap="square" tIns="34275">
            <a:noAutofit/>
          </a:bodyPr>
          <a:lstStyle/>
          <a:p>
            <a:pPr indent="0" lvl="0" marL="139700" rtl="0" algn="l">
              <a:lnSpc>
                <a:spcPct val="90000"/>
              </a:lnSpc>
              <a:spcBef>
                <a:spcPts val="800"/>
              </a:spcBef>
              <a:spcAft>
                <a:spcPts val="0"/>
              </a:spcAft>
              <a:buSzPts val="1400"/>
              <a:buNone/>
            </a:pPr>
            <a:r>
              <a:rPr lang="en-US" sz="2400">
                <a:solidFill>
                  <a:schemeClr val="dk1"/>
                </a:solidFill>
                <a:latin typeface="Calibri"/>
                <a:ea typeface="Calibri"/>
                <a:cs typeface="Calibri"/>
                <a:sym typeface="Calibri"/>
              </a:rPr>
              <a:t>Organization</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Process/Program for recognizing members</a:t>
            </a:r>
            <a:endParaRPr/>
          </a:p>
          <a:p>
            <a:pPr indent="-317500" lvl="0" marL="457200" rtl="0" algn="l">
              <a:lnSpc>
                <a:spcPct val="90000"/>
              </a:lnSpc>
              <a:spcBef>
                <a:spcPts val="800"/>
              </a:spcBef>
              <a:spcAft>
                <a:spcPts val="0"/>
              </a:spcAft>
              <a:buClr>
                <a:schemeClr val="dk1"/>
              </a:buClr>
              <a:buSzPts val="1400"/>
              <a:buChar char="•"/>
            </a:pPr>
            <a:r>
              <a:rPr lang="en-US" sz="2400">
                <a:solidFill>
                  <a:schemeClr val="dk1"/>
                </a:solidFill>
                <a:latin typeface="Calibri"/>
                <a:ea typeface="Calibri"/>
                <a:cs typeface="Calibri"/>
                <a:sym typeface="Calibri"/>
              </a:rPr>
              <a:t>All team members know about the program</a:t>
            </a:r>
            <a:endParaRPr/>
          </a:p>
        </p:txBody>
      </p:sp>
      <p:pic>
        <p:nvPicPr>
          <p:cNvPr id="603" name="Google Shape;603;p29"/>
          <p:cNvPicPr preferRelativeResize="0"/>
          <p:nvPr/>
        </p:nvPicPr>
        <p:blipFill rotWithShape="1">
          <a:blip r:embed="rId3">
            <a:alphaModFix/>
          </a:blip>
          <a:srcRect b="0" l="0" r="0" t="0"/>
          <a:stretch/>
        </p:blipFill>
        <p:spPr>
          <a:xfrm>
            <a:off x="4792806" y="1118754"/>
            <a:ext cx="4073237" cy="2715491"/>
          </a:xfrm>
          <a:prstGeom prst="rect">
            <a:avLst/>
          </a:prstGeom>
          <a:noFill/>
          <a:ln>
            <a:noFill/>
          </a:ln>
        </p:spPr>
      </p:pic>
      <p:sp>
        <p:nvSpPr>
          <p:cNvPr id="604" name="Google Shape;604;p29"/>
          <p:cNvSpPr txBox="1"/>
          <p:nvPr/>
        </p:nvSpPr>
        <p:spPr>
          <a:xfrm>
            <a:off x="4792806" y="3834245"/>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pSp>
        <p:nvGrpSpPr>
          <p:cNvPr id="294" name="Google Shape;294;p3"/>
          <p:cNvGrpSpPr/>
          <p:nvPr/>
        </p:nvGrpSpPr>
        <p:grpSpPr>
          <a:xfrm>
            <a:off x="69741" y="611670"/>
            <a:ext cx="8965771" cy="3280605"/>
            <a:chOff x="-414524" y="412889"/>
            <a:chExt cx="9666588" cy="3280606"/>
          </a:xfrm>
        </p:grpSpPr>
        <p:pic>
          <p:nvPicPr>
            <p:cNvPr descr="preencoded.png" id="295" name="Google Shape;295;p3"/>
            <p:cNvPicPr preferRelativeResize="0"/>
            <p:nvPr/>
          </p:nvPicPr>
          <p:blipFill rotWithShape="1">
            <a:blip r:embed="rId3">
              <a:alphaModFix/>
            </a:blip>
            <a:srcRect b="0" l="0" r="0" t="0"/>
            <a:stretch/>
          </p:blipFill>
          <p:spPr>
            <a:xfrm>
              <a:off x="-414524" y="765290"/>
              <a:ext cx="9141715" cy="2928205"/>
            </a:xfrm>
            <a:prstGeom prst="rect">
              <a:avLst/>
            </a:prstGeom>
            <a:noFill/>
            <a:ln>
              <a:noFill/>
            </a:ln>
          </p:spPr>
        </p:pic>
        <p:grpSp>
          <p:nvGrpSpPr>
            <p:cNvPr id="296" name="Google Shape;296;p3"/>
            <p:cNvGrpSpPr/>
            <p:nvPr/>
          </p:nvGrpSpPr>
          <p:grpSpPr>
            <a:xfrm>
              <a:off x="-135992" y="412889"/>
              <a:ext cx="9388056" cy="3155636"/>
              <a:chOff x="-152153" y="379759"/>
              <a:chExt cx="9388056" cy="3155636"/>
            </a:xfrm>
          </p:grpSpPr>
          <p:sp>
            <p:nvSpPr>
              <p:cNvPr id="297" name="Google Shape;297;p3"/>
              <p:cNvSpPr/>
              <p:nvPr/>
            </p:nvSpPr>
            <p:spPr>
              <a:xfrm>
                <a:off x="-152153" y="3307953"/>
                <a:ext cx="942739" cy="115052"/>
              </a:xfrm>
              <a:prstGeom prst="rect">
                <a:avLst/>
              </a:prstGeom>
              <a:noFill/>
              <a:ln>
                <a:noFill/>
              </a:ln>
            </p:spPr>
            <p:txBody>
              <a:bodyPr anchorCtr="0" anchor="ctr" bIns="0" lIns="0" spcFirstLastPara="1" rIns="0" wrap="square" tIns="0">
                <a:noAutofit/>
              </a:bodyPr>
              <a:lstStyle/>
              <a:p>
                <a:pPr indent="0" lvl="0" marL="0" marR="0" rtl="0" algn="l">
                  <a:lnSpc>
                    <a:spcPct val="126041"/>
                  </a:lnSpc>
                  <a:spcBef>
                    <a:spcPts val="0"/>
                  </a:spcBef>
                  <a:spcAft>
                    <a:spcPts val="0"/>
                  </a:spcAft>
                  <a:buNone/>
                </a:pPr>
                <a:r>
                  <a:t/>
                </a:r>
                <a:endParaRPr b="1" i="0" sz="1500" u="none" cap="none" strike="noStrike">
                  <a:solidFill>
                    <a:srgbClr val="424242"/>
                  </a:solidFill>
                  <a:latin typeface="Montserrat"/>
                  <a:ea typeface="Montserrat"/>
                  <a:cs typeface="Montserrat"/>
                  <a:sym typeface="Montserrat"/>
                </a:endParaRPr>
              </a:p>
            </p:txBody>
          </p:sp>
          <p:sp>
            <p:nvSpPr>
              <p:cNvPr id="298" name="Google Shape;298;p3"/>
              <p:cNvSpPr/>
              <p:nvPr/>
            </p:nvSpPr>
            <p:spPr>
              <a:xfrm>
                <a:off x="-36041" y="3145363"/>
                <a:ext cx="892800" cy="194400"/>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B050"/>
                    </a:solidFill>
                    <a:latin typeface="Montserrat"/>
                    <a:ea typeface="Montserrat"/>
                    <a:cs typeface="Montserrat"/>
                    <a:sym typeface="Montserrat"/>
                  </a:rPr>
                  <a:t>2001</a:t>
                </a:r>
                <a:endParaRPr b="0" i="0" sz="1500" u="none" cap="none" strike="noStrike">
                  <a:solidFill>
                    <a:srgbClr val="00B050"/>
                  </a:solidFill>
                  <a:latin typeface="Montserrat"/>
                  <a:ea typeface="Montserrat"/>
                  <a:cs typeface="Montserrat"/>
                  <a:sym typeface="Montserrat"/>
                </a:endParaRPr>
              </a:p>
            </p:txBody>
          </p:sp>
          <p:sp>
            <p:nvSpPr>
              <p:cNvPr id="299" name="Google Shape;299;p3"/>
              <p:cNvSpPr/>
              <p:nvPr/>
            </p:nvSpPr>
            <p:spPr>
              <a:xfrm>
                <a:off x="21527" y="2589069"/>
                <a:ext cx="1257000" cy="46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 </a:t>
                </a:r>
                <a:r>
                  <a:rPr b="1" i="0" lang="en-US" sz="1000" u="none" cap="none" strike="noStrike">
                    <a:solidFill>
                      <a:srgbClr val="00B050"/>
                    </a:solidFill>
                    <a:latin typeface="Montserrat"/>
                    <a:ea typeface="Montserrat"/>
                    <a:cs typeface="Montserrat"/>
                    <a:sym typeface="Montserrat"/>
                  </a:rPr>
                  <a:t>Committed to HWEs as a major advocacy priority</a:t>
                </a:r>
                <a:endParaRPr b="1" i="0" sz="1500" u="none" cap="none" strike="noStrike">
                  <a:solidFill>
                    <a:srgbClr val="00B050"/>
                  </a:solidFill>
                  <a:latin typeface="Montserrat"/>
                  <a:ea typeface="Montserrat"/>
                  <a:cs typeface="Montserrat"/>
                  <a:sym typeface="Montserrat"/>
                </a:endParaRPr>
              </a:p>
            </p:txBody>
          </p:sp>
          <p:pic>
            <p:nvPicPr>
              <p:cNvPr descr="preencoded.png" id="300" name="Google Shape;300;p3"/>
              <p:cNvPicPr preferRelativeResize="0"/>
              <p:nvPr/>
            </p:nvPicPr>
            <p:blipFill rotWithShape="1">
              <a:blip r:embed="rId4">
                <a:alphaModFix/>
              </a:blip>
              <a:srcRect b="0" l="0" r="0" t="0"/>
              <a:stretch/>
            </p:blipFill>
            <p:spPr>
              <a:xfrm>
                <a:off x="1154821" y="3053297"/>
                <a:ext cx="221401" cy="299963"/>
              </a:xfrm>
              <a:prstGeom prst="rect">
                <a:avLst/>
              </a:prstGeom>
              <a:noFill/>
              <a:ln>
                <a:noFill/>
              </a:ln>
            </p:spPr>
          </p:pic>
          <p:sp>
            <p:nvSpPr>
              <p:cNvPr id="301" name="Google Shape;301;p3"/>
              <p:cNvSpPr/>
              <p:nvPr/>
            </p:nvSpPr>
            <p:spPr>
              <a:xfrm>
                <a:off x="2130777" y="2461049"/>
                <a:ext cx="1256986" cy="194284"/>
              </a:xfrm>
              <a:prstGeom prst="rect">
                <a:avLst/>
              </a:prstGeom>
              <a:noFill/>
              <a:ln>
                <a:noFill/>
              </a:ln>
            </p:spPr>
            <p:txBody>
              <a:bodyPr anchorCtr="0" anchor="t" bIns="0" lIns="0" spcFirstLastPara="1" rIns="0" wrap="square" tIns="0">
                <a:noAutofit/>
              </a:bodyPr>
              <a:lstStyle/>
              <a:p>
                <a:pPr indent="0" lvl="0" marL="0" marR="0" rtl="0" algn="l">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2002</a:t>
                </a:r>
                <a:endParaRPr b="0" i="0" sz="1500" u="none" cap="none" strike="noStrike">
                  <a:solidFill>
                    <a:srgbClr val="424242"/>
                  </a:solidFill>
                  <a:latin typeface="Montserrat"/>
                  <a:ea typeface="Montserrat"/>
                  <a:cs typeface="Montserrat"/>
                  <a:sym typeface="Montserrat"/>
                </a:endParaRPr>
              </a:p>
            </p:txBody>
          </p:sp>
          <p:sp>
            <p:nvSpPr>
              <p:cNvPr id="302" name="Google Shape;302;p3"/>
              <p:cNvSpPr/>
              <p:nvPr/>
            </p:nvSpPr>
            <p:spPr>
              <a:xfrm>
                <a:off x="1793882" y="2716179"/>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Initiative</a:t>
                </a:r>
                <a:br>
                  <a:rPr b="1" i="0" lang="en-US" sz="1000" u="none" cap="none" strike="noStrike">
                    <a:solidFill>
                      <a:srgbClr val="5A5A4C"/>
                    </a:solidFill>
                    <a:latin typeface="Montserrat"/>
                    <a:ea typeface="Montserrat"/>
                    <a:cs typeface="Montserrat"/>
                    <a:sym typeface="Montserrat"/>
                  </a:rPr>
                </a:br>
                <a:r>
                  <a:rPr b="1" i="0" lang="en-US" sz="1000" u="none" cap="none" strike="noStrike">
                    <a:solidFill>
                      <a:srgbClr val="5A5A4C"/>
                    </a:solidFill>
                    <a:latin typeface="Montserrat"/>
                    <a:ea typeface="Montserrat"/>
                    <a:cs typeface="Montserrat"/>
                    <a:sym typeface="Montserrat"/>
                  </a:rPr>
                  <a:t>Launched</a:t>
                </a:r>
                <a:endParaRPr b="1" i="0" sz="1500" u="none" cap="none" strike="noStrike">
                  <a:solidFill>
                    <a:srgbClr val="424242"/>
                  </a:solidFill>
                  <a:latin typeface="Montserrat"/>
                  <a:ea typeface="Montserrat"/>
                  <a:cs typeface="Montserrat"/>
                  <a:sym typeface="Montserrat"/>
                </a:endParaRPr>
              </a:p>
            </p:txBody>
          </p:sp>
          <p:pic>
            <p:nvPicPr>
              <p:cNvPr descr="preencoded.png" id="303" name="Google Shape;303;p3"/>
              <p:cNvPicPr preferRelativeResize="0"/>
              <p:nvPr/>
            </p:nvPicPr>
            <p:blipFill rotWithShape="1">
              <a:blip r:embed="rId5">
                <a:alphaModFix/>
              </a:blip>
              <a:srcRect b="0" l="0" r="0" t="0"/>
              <a:stretch/>
            </p:blipFill>
            <p:spPr>
              <a:xfrm>
                <a:off x="1833319" y="2374810"/>
                <a:ext cx="214259" cy="307105"/>
              </a:xfrm>
              <a:prstGeom prst="rect">
                <a:avLst/>
              </a:prstGeom>
              <a:noFill/>
              <a:ln>
                <a:noFill/>
              </a:ln>
            </p:spPr>
          </p:pic>
          <p:sp>
            <p:nvSpPr>
              <p:cNvPr id="304" name="Google Shape;304;p3"/>
              <p:cNvSpPr/>
              <p:nvPr/>
            </p:nvSpPr>
            <p:spPr>
              <a:xfrm>
                <a:off x="550424" y="1174626"/>
                <a:ext cx="1256986" cy="194284"/>
              </a:xfrm>
              <a:prstGeom prst="rect">
                <a:avLst/>
              </a:prstGeom>
              <a:noFill/>
              <a:ln>
                <a:noFill/>
              </a:ln>
            </p:spPr>
            <p:txBody>
              <a:bodyPr anchorCtr="0" anchor="t" bIns="0" lIns="0" spcFirstLastPara="1" rIns="0" wrap="square" tIns="0">
                <a:noAutofit/>
              </a:bodyPr>
              <a:lstStyle/>
              <a:p>
                <a:pPr indent="0" lvl="0" marL="0" marR="0" rtl="0" algn="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2005</a:t>
                </a:r>
                <a:endParaRPr b="0" i="0" sz="1500" u="none" cap="none" strike="noStrike">
                  <a:solidFill>
                    <a:srgbClr val="424242"/>
                  </a:solidFill>
                  <a:latin typeface="Montserrat"/>
                  <a:ea typeface="Montserrat"/>
                  <a:cs typeface="Montserrat"/>
                  <a:sym typeface="Montserrat"/>
                </a:endParaRPr>
              </a:p>
            </p:txBody>
          </p:sp>
          <p:sp>
            <p:nvSpPr>
              <p:cNvPr id="305" name="Google Shape;305;p3"/>
              <p:cNvSpPr/>
              <p:nvPr/>
            </p:nvSpPr>
            <p:spPr>
              <a:xfrm>
                <a:off x="934732" y="1430062"/>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Standards published  </a:t>
                </a:r>
                <a:endParaRPr b="1" i="0" sz="1500" u="none" cap="none" strike="noStrike">
                  <a:solidFill>
                    <a:srgbClr val="424242"/>
                  </a:solidFill>
                  <a:latin typeface="Montserrat"/>
                  <a:ea typeface="Montserrat"/>
                  <a:cs typeface="Montserrat"/>
                  <a:sym typeface="Montserrat"/>
                </a:endParaRPr>
              </a:p>
            </p:txBody>
          </p:sp>
          <p:pic>
            <p:nvPicPr>
              <p:cNvPr descr="preencoded.png" id="306" name="Google Shape;306;p3"/>
              <p:cNvPicPr preferRelativeResize="0"/>
              <p:nvPr/>
            </p:nvPicPr>
            <p:blipFill rotWithShape="1">
              <a:blip r:embed="rId6">
                <a:alphaModFix/>
              </a:blip>
              <a:srcRect b="0" l="0" r="0" t="0"/>
              <a:stretch/>
            </p:blipFill>
            <p:spPr>
              <a:xfrm>
                <a:off x="2111858" y="1382078"/>
                <a:ext cx="214259" cy="299963"/>
              </a:xfrm>
              <a:prstGeom prst="rect">
                <a:avLst/>
              </a:prstGeom>
              <a:noFill/>
              <a:ln>
                <a:noFill/>
              </a:ln>
            </p:spPr>
          </p:pic>
          <p:sp>
            <p:nvSpPr>
              <p:cNvPr id="307" name="Google Shape;307;p3"/>
              <p:cNvSpPr/>
              <p:nvPr/>
            </p:nvSpPr>
            <p:spPr>
              <a:xfrm>
                <a:off x="2592778" y="1337941"/>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2006</a:t>
                </a:r>
                <a:endParaRPr b="0" i="0" sz="1500" u="none" cap="none" strike="noStrike">
                  <a:solidFill>
                    <a:srgbClr val="424242"/>
                  </a:solidFill>
                  <a:latin typeface="Montserrat"/>
                  <a:ea typeface="Montserrat"/>
                  <a:cs typeface="Montserrat"/>
                  <a:sym typeface="Montserrat"/>
                </a:endParaRPr>
              </a:p>
            </p:txBody>
          </p:sp>
          <p:sp>
            <p:nvSpPr>
              <p:cNvPr id="308" name="Google Shape;308;p3"/>
              <p:cNvSpPr/>
              <p:nvPr/>
            </p:nvSpPr>
            <p:spPr>
              <a:xfrm>
                <a:off x="2592778" y="1593378"/>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1st National Nurse Work Environment Survey</a:t>
                </a:r>
                <a:endParaRPr b="1" i="0" sz="1500" u="none" cap="none" strike="noStrike">
                  <a:solidFill>
                    <a:srgbClr val="424242"/>
                  </a:solidFill>
                  <a:latin typeface="Montserrat"/>
                  <a:ea typeface="Montserrat"/>
                  <a:cs typeface="Montserrat"/>
                  <a:sym typeface="Montserrat"/>
                </a:endParaRPr>
              </a:p>
            </p:txBody>
          </p:sp>
          <p:pic>
            <p:nvPicPr>
              <p:cNvPr descr="preencoded.png" id="309" name="Google Shape;309;p3"/>
              <p:cNvPicPr preferRelativeResize="0"/>
              <p:nvPr/>
            </p:nvPicPr>
            <p:blipFill rotWithShape="1">
              <a:blip r:embed="rId6">
                <a:alphaModFix/>
              </a:blip>
              <a:srcRect b="0" l="0" r="0" t="0"/>
              <a:stretch/>
            </p:blipFill>
            <p:spPr>
              <a:xfrm>
                <a:off x="3104593" y="967843"/>
                <a:ext cx="214259" cy="299963"/>
              </a:xfrm>
              <a:prstGeom prst="rect">
                <a:avLst/>
              </a:prstGeom>
              <a:noFill/>
              <a:ln>
                <a:noFill/>
              </a:ln>
            </p:spPr>
          </p:pic>
          <p:sp>
            <p:nvSpPr>
              <p:cNvPr id="310" name="Google Shape;310;p3"/>
              <p:cNvSpPr/>
              <p:nvPr/>
            </p:nvSpPr>
            <p:spPr>
              <a:xfrm>
                <a:off x="4604403" y="1313369"/>
                <a:ext cx="1256986" cy="194284"/>
              </a:xfrm>
              <a:prstGeom prst="rect">
                <a:avLst/>
              </a:prstGeom>
              <a:noFill/>
              <a:ln>
                <a:noFill/>
              </a:ln>
            </p:spPr>
            <p:txBody>
              <a:bodyPr anchorCtr="0" anchor="t" bIns="0" lIns="0" spcFirstLastPara="1" rIns="0" wrap="square" tIns="0">
                <a:noAutofit/>
              </a:bodyPr>
              <a:lstStyle/>
              <a:p>
                <a:pPr indent="0" lvl="0" marL="0" marR="0" rtl="0" algn="l">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2008</a:t>
                </a:r>
                <a:endParaRPr b="0" i="0" sz="1500" u="none" cap="none" strike="noStrike">
                  <a:solidFill>
                    <a:srgbClr val="424242"/>
                  </a:solidFill>
                  <a:latin typeface="Montserrat"/>
                  <a:ea typeface="Montserrat"/>
                  <a:cs typeface="Montserrat"/>
                  <a:sym typeface="Montserrat"/>
                </a:endParaRPr>
              </a:p>
            </p:txBody>
          </p:sp>
          <p:sp>
            <p:nvSpPr>
              <p:cNvPr id="311" name="Google Shape;311;p3"/>
              <p:cNvSpPr/>
              <p:nvPr/>
            </p:nvSpPr>
            <p:spPr>
              <a:xfrm>
                <a:off x="4192575" y="1543059"/>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2nd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12" name="Google Shape;312;p3"/>
              <p:cNvPicPr preferRelativeResize="0"/>
              <p:nvPr/>
            </p:nvPicPr>
            <p:blipFill rotWithShape="1">
              <a:blip r:embed="rId6">
                <a:alphaModFix/>
              </a:blip>
              <a:srcRect b="0" l="0" r="0" t="0"/>
              <a:stretch/>
            </p:blipFill>
            <p:spPr>
              <a:xfrm>
                <a:off x="3925914" y="1560627"/>
                <a:ext cx="214259" cy="299963"/>
              </a:xfrm>
              <a:prstGeom prst="rect">
                <a:avLst/>
              </a:prstGeom>
              <a:noFill/>
              <a:ln>
                <a:noFill/>
              </a:ln>
            </p:spPr>
          </p:pic>
          <p:sp>
            <p:nvSpPr>
              <p:cNvPr id="313" name="Google Shape;313;p3"/>
              <p:cNvSpPr/>
              <p:nvPr/>
            </p:nvSpPr>
            <p:spPr>
              <a:xfrm>
                <a:off x="3423934" y="2917265"/>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2013</a:t>
                </a:r>
                <a:endParaRPr b="0" i="0" sz="1500" u="none" cap="none" strike="noStrike">
                  <a:solidFill>
                    <a:srgbClr val="424242"/>
                  </a:solidFill>
                  <a:latin typeface="Montserrat"/>
                  <a:ea typeface="Montserrat"/>
                  <a:cs typeface="Montserrat"/>
                  <a:sym typeface="Montserrat"/>
                </a:endParaRPr>
              </a:p>
            </p:txBody>
          </p:sp>
          <p:sp>
            <p:nvSpPr>
              <p:cNvPr id="314" name="Google Shape;314;p3"/>
              <p:cNvSpPr/>
              <p:nvPr/>
            </p:nvSpPr>
            <p:spPr>
              <a:xfrm>
                <a:off x="3423934" y="3172702"/>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3rd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15" name="Google Shape;315;p3"/>
              <p:cNvPicPr preferRelativeResize="0"/>
              <p:nvPr/>
            </p:nvPicPr>
            <p:blipFill rotWithShape="1">
              <a:blip r:embed="rId6">
                <a:alphaModFix/>
              </a:blip>
              <a:srcRect b="0" l="0" r="0" t="0"/>
              <a:stretch/>
            </p:blipFill>
            <p:spPr>
              <a:xfrm>
                <a:off x="4183022" y="2589069"/>
                <a:ext cx="214259" cy="299963"/>
              </a:xfrm>
              <a:prstGeom prst="rect">
                <a:avLst/>
              </a:prstGeom>
              <a:noFill/>
              <a:ln>
                <a:noFill/>
              </a:ln>
            </p:spPr>
          </p:pic>
          <p:sp>
            <p:nvSpPr>
              <p:cNvPr id="316" name="Google Shape;316;p3"/>
              <p:cNvSpPr/>
              <p:nvPr/>
            </p:nvSpPr>
            <p:spPr>
              <a:xfrm>
                <a:off x="4507503" y="2468788"/>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2016</a:t>
                </a:r>
                <a:endParaRPr b="0" i="0" sz="1500" u="none" cap="none" strike="noStrike">
                  <a:solidFill>
                    <a:srgbClr val="424242"/>
                  </a:solidFill>
                  <a:latin typeface="Montserrat"/>
                  <a:ea typeface="Montserrat"/>
                  <a:cs typeface="Montserrat"/>
                  <a:sym typeface="Montserrat"/>
                </a:endParaRPr>
              </a:p>
            </p:txBody>
          </p:sp>
          <p:sp>
            <p:nvSpPr>
              <p:cNvPr id="317" name="Google Shape;317;p3"/>
              <p:cNvSpPr/>
              <p:nvPr/>
            </p:nvSpPr>
            <p:spPr>
              <a:xfrm>
                <a:off x="4507503" y="2724224"/>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Standards 2</a:t>
                </a:r>
                <a:r>
                  <a:rPr b="1" baseline="30000" i="0" lang="en-US" sz="1000" u="none" cap="none" strike="noStrike">
                    <a:solidFill>
                      <a:srgbClr val="5A5A4C"/>
                    </a:solidFill>
                    <a:latin typeface="Montserrat"/>
                    <a:ea typeface="Montserrat"/>
                    <a:cs typeface="Montserrat"/>
                    <a:sym typeface="Montserrat"/>
                  </a:rPr>
                  <a:t>nd</a:t>
                </a:r>
                <a:r>
                  <a:rPr b="1" i="0" lang="en-US" sz="1000" u="none" cap="none" strike="noStrike">
                    <a:solidFill>
                      <a:srgbClr val="5A5A4C"/>
                    </a:solidFill>
                    <a:latin typeface="Montserrat"/>
                    <a:ea typeface="Montserrat"/>
                    <a:cs typeface="Montserrat"/>
                    <a:sym typeface="Montserrat"/>
                  </a:rPr>
                  <a:t> edition</a:t>
                </a:r>
                <a:endParaRPr b="1" i="0" sz="1500" u="none" cap="none" strike="noStrike">
                  <a:solidFill>
                    <a:srgbClr val="424242"/>
                  </a:solidFill>
                  <a:latin typeface="Montserrat"/>
                  <a:ea typeface="Montserrat"/>
                  <a:cs typeface="Montserrat"/>
                  <a:sym typeface="Montserrat"/>
                </a:endParaRPr>
              </a:p>
            </p:txBody>
          </p:sp>
          <p:pic>
            <p:nvPicPr>
              <p:cNvPr descr="preencoded.png" id="318" name="Google Shape;318;p3"/>
              <p:cNvPicPr preferRelativeResize="0"/>
              <p:nvPr/>
            </p:nvPicPr>
            <p:blipFill rotWithShape="1">
              <a:blip r:embed="rId5">
                <a:alphaModFix/>
              </a:blip>
              <a:srcRect b="0" l="0" r="0" t="0"/>
              <a:stretch/>
            </p:blipFill>
            <p:spPr>
              <a:xfrm>
                <a:off x="4997209" y="3089007"/>
                <a:ext cx="214259" cy="307105"/>
              </a:xfrm>
              <a:prstGeom prst="rect">
                <a:avLst/>
              </a:prstGeom>
              <a:noFill/>
              <a:ln>
                <a:noFill/>
              </a:ln>
            </p:spPr>
          </p:pic>
          <p:sp>
            <p:nvSpPr>
              <p:cNvPr id="319" name="Google Shape;319;p3"/>
              <p:cNvSpPr/>
              <p:nvPr/>
            </p:nvSpPr>
            <p:spPr>
              <a:xfrm>
                <a:off x="5630822" y="2972853"/>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FF0000"/>
                    </a:solidFill>
                    <a:latin typeface="Montserrat"/>
                    <a:ea typeface="Montserrat"/>
                    <a:cs typeface="Montserrat"/>
                    <a:sym typeface="Montserrat"/>
                  </a:rPr>
                  <a:t>2018</a:t>
                </a:r>
                <a:endParaRPr b="0" i="0" sz="1500" u="none" cap="none" strike="noStrike">
                  <a:solidFill>
                    <a:srgbClr val="FF0000"/>
                  </a:solidFill>
                  <a:latin typeface="Montserrat"/>
                  <a:ea typeface="Montserrat"/>
                  <a:cs typeface="Montserrat"/>
                  <a:sym typeface="Montserrat"/>
                </a:endParaRPr>
              </a:p>
            </p:txBody>
          </p:sp>
          <p:sp>
            <p:nvSpPr>
              <p:cNvPr id="320" name="Google Shape;320;p3"/>
              <p:cNvSpPr/>
              <p:nvPr/>
            </p:nvSpPr>
            <p:spPr>
              <a:xfrm>
                <a:off x="5630822" y="3228290"/>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4</a:t>
                </a:r>
                <a:r>
                  <a:rPr b="1" baseline="30000" i="0" lang="en-US" sz="1000" u="none" cap="none" strike="noStrike">
                    <a:solidFill>
                      <a:srgbClr val="5A5A4C"/>
                    </a:solidFill>
                    <a:latin typeface="Montserrat"/>
                    <a:ea typeface="Montserrat"/>
                    <a:cs typeface="Montserrat"/>
                    <a:sym typeface="Montserrat"/>
                  </a:rPr>
                  <a:t>th</a:t>
                </a:r>
                <a:r>
                  <a:rPr b="1" i="0" lang="en-US" sz="1000" u="none" cap="none" strike="noStrike">
                    <a:solidFill>
                      <a:srgbClr val="5A5A4C"/>
                    </a:solidFill>
                    <a:latin typeface="Montserrat"/>
                    <a:ea typeface="Montserrat"/>
                    <a:cs typeface="Montserrat"/>
                    <a:sym typeface="Montserrat"/>
                  </a:rPr>
                  <a:t> National Nurse Work Environment Survey</a:t>
                </a:r>
                <a:endParaRPr b="1" i="0" sz="1500" u="none" cap="none" strike="noStrike">
                  <a:solidFill>
                    <a:srgbClr val="424242"/>
                  </a:solidFill>
                  <a:latin typeface="Montserrat"/>
                  <a:ea typeface="Montserrat"/>
                  <a:cs typeface="Montserrat"/>
                  <a:sym typeface="Montserrat"/>
                </a:endParaRPr>
              </a:p>
            </p:txBody>
          </p:sp>
          <p:pic>
            <p:nvPicPr>
              <p:cNvPr descr="preencoded.png" id="321" name="Google Shape;321;p3"/>
              <p:cNvPicPr preferRelativeResize="0"/>
              <p:nvPr/>
            </p:nvPicPr>
            <p:blipFill rotWithShape="1">
              <a:blip r:embed="rId6">
                <a:alphaModFix/>
              </a:blip>
              <a:srcRect b="0" l="0" r="0" t="0"/>
              <a:stretch/>
            </p:blipFill>
            <p:spPr>
              <a:xfrm>
                <a:off x="5861389" y="2796187"/>
                <a:ext cx="214259" cy="299963"/>
              </a:xfrm>
              <a:prstGeom prst="rect">
                <a:avLst/>
              </a:prstGeom>
              <a:noFill/>
              <a:ln>
                <a:noFill/>
              </a:ln>
            </p:spPr>
          </p:pic>
          <p:sp>
            <p:nvSpPr>
              <p:cNvPr id="322" name="Google Shape;322;p3"/>
              <p:cNvSpPr/>
              <p:nvPr/>
            </p:nvSpPr>
            <p:spPr>
              <a:xfrm>
                <a:off x="6117866" y="1953100"/>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2020</a:t>
                </a:r>
                <a:endParaRPr b="0" i="0" sz="1500" u="none" cap="none" strike="noStrike">
                  <a:solidFill>
                    <a:srgbClr val="424242"/>
                  </a:solidFill>
                  <a:latin typeface="Montserrat"/>
                  <a:ea typeface="Montserrat"/>
                  <a:cs typeface="Montserrat"/>
                  <a:sym typeface="Montserrat"/>
                </a:endParaRPr>
              </a:p>
            </p:txBody>
          </p:sp>
          <p:sp>
            <p:nvSpPr>
              <p:cNvPr id="323" name="Google Shape;323;p3"/>
              <p:cNvSpPr/>
              <p:nvPr/>
            </p:nvSpPr>
            <p:spPr>
              <a:xfrm>
                <a:off x="5775689" y="2208537"/>
                <a:ext cx="1256986" cy="15355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COVID-19 Pandemic</a:t>
                </a:r>
                <a:endParaRPr b="1" i="0" sz="1500" u="none" cap="none" strike="noStrike">
                  <a:solidFill>
                    <a:srgbClr val="424242"/>
                  </a:solidFill>
                  <a:latin typeface="Montserrat"/>
                  <a:ea typeface="Montserrat"/>
                  <a:cs typeface="Montserrat"/>
                  <a:sym typeface="Montserrat"/>
                </a:endParaRPr>
              </a:p>
            </p:txBody>
          </p:sp>
          <p:pic>
            <p:nvPicPr>
              <p:cNvPr descr="preencoded.png" id="324" name="Google Shape;324;p3"/>
              <p:cNvPicPr preferRelativeResize="0"/>
              <p:nvPr/>
            </p:nvPicPr>
            <p:blipFill rotWithShape="1">
              <a:blip r:embed="rId6">
                <a:alphaModFix/>
              </a:blip>
              <a:srcRect b="0" l="0" r="0" t="0"/>
              <a:stretch/>
            </p:blipFill>
            <p:spPr>
              <a:xfrm>
                <a:off x="6189923" y="1896299"/>
                <a:ext cx="214259" cy="299963"/>
              </a:xfrm>
              <a:prstGeom prst="rect">
                <a:avLst/>
              </a:prstGeom>
              <a:noFill/>
              <a:ln>
                <a:noFill/>
              </a:ln>
            </p:spPr>
          </p:pic>
          <p:sp>
            <p:nvSpPr>
              <p:cNvPr id="325" name="Google Shape;325;p3"/>
              <p:cNvSpPr/>
              <p:nvPr/>
            </p:nvSpPr>
            <p:spPr>
              <a:xfrm>
                <a:off x="5689971" y="616660"/>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FF0000"/>
                    </a:solidFill>
                    <a:latin typeface="Montserrat"/>
                    <a:ea typeface="Montserrat"/>
                    <a:cs typeface="Montserrat"/>
                    <a:sym typeface="Montserrat"/>
                  </a:rPr>
                  <a:t>2021</a:t>
                </a:r>
                <a:endParaRPr b="0" i="0" sz="1500" u="none" cap="none" strike="noStrike">
                  <a:solidFill>
                    <a:srgbClr val="FF0000"/>
                  </a:solidFill>
                  <a:latin typeface="Montserrat"/>
                  <a:ea typeface="Montserrat"/>
                  <a:cs typeface="Montserrat"/>
                  <a:sym typeface="Montserrat"/>
                </a:endParaRPr>
              </a:p>
            </p:txBody>
          </p:sp>
          <p:sp>
            <p:nvSpPr>
              <p:cNvPr id="326" name="Google Shape;326;p3"/>
              <p:cNvSpPr/>
              <p:nvPr/>
            </p:nvSpPr>
            <p:spPr>
              <a:xfrm>
                <a:off x="5582842" y="850707"/>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5th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27" name="Google Shape;327;p3"/>
              <p:cNvPicPr preferRelativeResize="0"/>
              <p:nvPr/>
            </p:nvPicPr>
            <p:blipFill rotWithShape="1">
              <a:blip r:embed="rId5">
                <a:alphaModFix/>
              </a:blip>
              <a:srcRect b="0" l="0" r="0" t="0"/>
              <a:stretch/>
            </p:blipFill>
            <p:spPr>
              <a:xfrm>
                <a:off x="6839828" y="1046405"/>
                <a:ext cx="214259" cy="307105"/>
              </a:xfrm>
              <a:prstGeom prst="rect">
                <a:avLst/>
              </a:prstGeom>
              <a:noFill/>
              <a:ln>
                <a:noFill/>
              </a:ln>
            </p:spPr>
          </p:pic>
          <p:sp>
            <p:nvSpPr>
              <p:cNvPr id="328" name="Google Shape;328;p3"/>
              <p:cNvSpPr/>
              <p:nvPr/>
            </p:nvSpPr>
            <p:spPr>
              <a:xfrm>
                <a:off x="7965209" y="379759"/>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B050"/>
                    </a:solidFill>
                    <a:latin typeface="Montserrat"/>
                    <a:ea typeface="Montserrat"/>
                    <a:cs typeface="Montserrat"/>
                    <a:sym typeface="Montserrat"/>
                  </a:rPr>
                  <a:t>2024</a:t>
                </a:r>
                <a:endParaRPr b="0" i="0" sz="1500" u="none" cap="none" strike="noStrike">
                  <a:solidFill>
                    <a:srgbClr val="00B050"/>
                  </a:solidFill>
                  <a:latin typeface="Montserrat"/>
                  <a:ea typeface="Montserrat"/>
                  <a:cs typeface="Montserrat"/>
                  <a:sym typeface="Montserrat"/>
                </a:endParaRPr>
              </a:p>
            </p:txBody>
          </p:sp>
          <p:sp>
            <p:nvSpPr>
              <p:cNvPr id="329" name="Google Shape;329;p3"/>
              <p:cNvSpPr/>
              <p:nvPr/>
            </p:nvSpPr>
            <p:spPr>
              <a:xfrm>
                <a:off x="7978917" y="624672"/>
                <a:ext cx="1256986" cy="15355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00B050"/>
                    </a:solidFill>
                    <a:latin typeface="Montserrat"/>
                    <a:ea typeface="Montserrat"/>
                    <a:cs typeface="Montserrat"/>
                    <a:sym typeface="Montserrat"/>
                  </a:rPr>
                  <a:t>HWE National Collaborative </a:t>
                </a:r>
                <a:endParaRPr b="1" i="0" sz="1500" u="none" cap="none" strike="noStrike">
                  <a:solidFill>
                    <a:srgbClr val="00B050"/>
                  </a:solidFill>
                  <a:latin typeface="Montserrat"/>
                  <a:ea typeface="Montserrat"/>
                  <a:cs typeface="Montserrat"/>
                  <a:sym typeface="Montserrat"/>
                </a:endParaRPr>
              </a:p>
            </p:txBody>
          </p:sp>
          <p:pic>
            <p:nvPicPr>
              <p:cNvPr descr="preencoded.png" id="330" name="Google Shape;330;p3"/>
              <p:cNvPicPr preferRelativeResize="0"/>
              <p:nvPr/>
            </p:nvPicPr>
            <p:blipFill rotWithShape="1">
              <a:blip r:embed="rId5">
                <a:alphaModFix/>
              </a:blip>
              <a:srcRect b="0" l="0" r="0" t="0"/>
              <a:stretch/>
            </p:blipFill>
            <p:spPr>
              <a:xfrm>
                <a:off x="7625067" y="949505"/>
                <a:ext cx="214259" cy="307105"/>
              </a:xfrm>
              <a:prstGeom prst="rect">
                <a:avLst/>
              </a:prstGeom>
              <a:noFill/>
              <a:ln>
                <a:noFill/>
              </a:ln>
            </p:spPr>
          </p:pic>
          <p:pic>
            <p:nvPicPr>
              <p:cNvPr descr="preencoded.png" id="331" name="Google Shape;331;p3"/>
              <p:cNvPicPr preferRelativeResize="0"/>
              <p:nvPr/>
            </p:nvPicPr>
            <p:blipFill rotWithShape="1">
              <a:blip r:embed="rId5">
                <a:alphaModFix/>
              </a:blip>
              <a:srcRect b="0" l="0" r="0" t="0"/>
              <a:stretch/>
            </p:blipFill>
            <p:spPr>
              <a:xfrm>
                <a:off x="8556143" y="949506"/>
                <a:ext cx="214259" cy="307105"/>
              </a:xfrm>
              <a:prstGeom prst="rect">
                <a:avLst/>
              </a:prstGeom>
              <a:noFill/>
              <a:ln>
                <a:noFill/>
              </a:ln>
            </p:spPr>
          </p:pic>
          <p:sp>
            <p:nvSpPr>
              <p:cNvPr id="332" name="Google Shape;332;p3"/>
              <p:cNvSpPr/>
              <p:nvPr/>
            </p:nvSpPr>
            <p:spPr>
              <a:xfrm>
                <a:off x="7152082" y="1296558"/>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2023</a:t>
                </a:r>
                <a:endParaRPr b="0" i="0" sz="1500" u="none" cap="none" strike="noStrike">
                  <a:solidFill>
                    <a:srgbClr val="424242"/>
                  </a:solidFill>
                  <a:latin typeface="Montserrat"/>
                  <a:ea typeface="Montserrat"/>
                  <a:cs typeface="Montserrat"/>
                  <a:sym typeface="Montserrat"/>
                </a:endParaRPr>
              </a:p>
            </p:txBody>
          </p:sp>
          <p:sp>
            <p:nvSpPr>
              <p:cNvPr id="333" name="Google Shape;333;p3"/>
              <p:cNvSpPr/>
              <p:nvPr/>
            </p:nvSpPr>
            <p:spPr>
              <a:xfrm>
                <a:off x="7256785" y="1516856"/>
                <a:ext cx="1165081" cy="15355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CSI HWE Cohorts</a:t>
                </a:r>
                <a:endParaRPr b="0" i="0" sz="1050" u="none" cap="none" strike="noStrike">
                  <a:solidFill>
                    <a:srgbClr val="000000"/>
                  </a:solidFill>
                  <a:latin typeface="Arial"/>
                  <a:ea typeface="Arial"/>
                  <a:cs typeface="Arial"/>
                  <a:sym typeface="Arial"/>
                </a:endParaRPr>
              </a:p>
            </p:txBody>
          </p:sp>
        </p:grpSp>
      </p:grpSp>
      <p:sp>
        <p:nvSpPr>
          <p:cNvPr id="334" name="Google Shape;334;p3"/>
          <p:cNvSpPr txBox="1"/>
          <p:nvPr>
            <p:ph type="title"/>
          </p:nvPr>
        </p:nvSpPr>
        <p:spPr>
          <a:xfrm>
            <a:off x="304949" y="-37551"/>
            <a:ext cx="8442120" cy="994172"/>
          </a:xfrm>
          <a:prstGeom prst="rect">
            <a:avLst/>
          </a:prstGeom>
          <a:noFill/>
          <a:ln>
            <a:noFill/>
          </a:ln>
        </p:spPr>
        <p:txBody>
          <a:bodyPr anchorCtr="0" anchor="ctr" bIns="34275" lIns="68550" spcFirstLastPara="1" rIns="68550" wrap="square" tIns="34275">
            <a:noAutofit/>
          </a:bodyPr>
          <a:lstStyle/>
          <a:p>
            <a:pPr indent="0" lvl="0" marL="0" rtl="0" algn="l">
              <a:lnSpc>
                <a:spcPct val="125500"/>
              </a:lnSpc>
              <a:spcBef>
                <a:spcPts val="0"/>
              </a:spcBef>
              <a:spcAft>
                <a:spcPts val="0"/>
              </a:spcAft>
              <a:buSzPts val="1100"/>
              <a:buNone/>
            </a:pPr>
            <a:r>
              <a:rPr b="1" lang="en-US" sz="3000">
                <a:solidFill>
                  <a:srgbClr val="2A2921"/>
                </a:solidFill>
              </a:rPr>
              <a:t>AACN – Healthy Work Environment Journey</a:t>
            </a:r>
            <a:endParaRPr b="1" sz="3000"/>
          </a:p>
        </p:txBody>
      </p:sp>
      <p:sp>
        <p:nvSpPr>
          <p:cNvPr id="335" name="Google Shape;335;p3"/>
          <p:cNvSpPr/>
          <p:nvPr/>
        </p:nvSpPr>
        <p:spPr>
          <a:xfrm>
            <a:off x="1242188" y="1073740"/>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71224"/>
              </a:solidFill>
              <a:latin typeface="Arial"/>
              <a:ea typeface="Arial"/>
              <a:cs typeface="Arial"/>
              <a:sym typeface="Arial"/>
            </a:endParaRPr>
          </a:p>
        </p:txBody>
      </p:sp>
      <p:sp>
        <p:nvSpPr>
          <p:cNvPr id="336" name="Google Shape;336;p3"/>
          <p:cNvSpPr/>
          <p:nvPr/>
        </p:nvSpPr>
        <p:spPr>
          <a:xfrm>
            <a:off x="4578544" y="2370121"/>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71224"/>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30"/>
          <p:cNvPicPr preferRelativeResize="0"/>
          <p:nvPr/>
        </p:nvPicPr>
        <p:blipFill rotWithShape="1">
          <a:blip r:embed="rId3">
            <a:alphaModFix/>
          </a:blip>
          <a:srcRect b="0" l="0" r="0" t="0"/>
          <a:stretch/>
        </p:blipFill>
        <p:spPr>
          <a:xfrm>
            <a:off x="1529846" y="950448"/>
            <a:ext cx="3699379" cy="3535288"/>
          </a:xfrm>
          <a:prstGeom prst="rect">
            <a:avLst/>
          </a:prstGeom>
          <a:noFill/>
          <a:ln>
            <a:noFill/>
          </a:ln>
        </p:spPr>
      </p:pic>
      <p:sp>
        <p:nvSpPr>
          <p:cNvPr id="611" name="Google Shape;611;p30"/>
          <p:cNvSpPr/>
          <p:nvPr/>
        </p:nvSpPr>
        <p:spPr>
          <a:xfrm>
            <a:off x="5543449" y="273844"/>
            <a:ext cx="3286125" cy="1696050"/>
          </a:xfrm>
          <a:prstGeom prst="wedgeEllipseCallout">
            <a:avLst>
              <a:gd fmla="val -76711" name="adj1"/>
              <a:gd fmla="val 45197" name="adj2"/>
            </a:avLst>
          </a:prstGeom>
          <a:solidFill>
            <a:srgbClr val="AC75D5"/>
          </a:solidFill>
          <a:ln cap="flat" cmpd="sng" w="25400">
            <a:solidFill>
              <a:srgbClr val="4F283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1" i="0" lang="en-US" sz="1500" u="none" cap="none" strike="noStrike">
                <a:solidFill>
                  <a:schemeClr val="lt1"/>
                </a:solidFill>
                <a:latin typeface="Arial"/>
                <a:ea typeface="Arial"/>
                <a:cs typeface="Arial"/>
                <a:sym typeface="Arial"/>
              </a:rPr>
              <a:t>Fully embrace the imperative of a healthy work environment, authentically live it and engage others in its achievement</a:t>
            </a:r>
            <a:endParaRPr b="0" i="0" sz="1050" u="none" cap="none" strike="noStrike">
              <a:solidFill>
                <a:srgbClr val="000000"/>
              </a:solidFill>
              <a:latin typeface="Arial"/>
              <a:ea typeface="Arial"/>
              <a:cs typeface="Arial"/>
              <a:sym typeface="Arial"/>
            </a:endParaRPr>
          </a:p>
        </p:txBody>
      </p:sp>
      <p:sp>
        <p:nvSpPr>
          <p:cNvPr id="612" name="Google Shape;612;p3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Authentic Leadership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Authentic Leadership</a:t>
            </a:r>
            <a:endParaRPr/>
          </a:p>
        </p:txBody>
      </p:sp>
      <p:sp>
        <p:nvSpPr>
          <p:cNvPr id="618" name="Google Shape;618;p31"/>
          <p:cNvSpPr txBox="1"/>
          <p:nvPr>
            <p:ph idx="1" type="body"/>
          </p:nvPr>
        </p:nvSpPr>
        <p:spPr>
          <a:xfrm>
            <a:off x="628650" y="1369219"/>
            <a:ext cx="4244686" cy="24338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00"/>
              <a:buNone/>
            </a:pPr>
            <a:r>
              <a:rPr lang="en-US"/>
              <a:t>Team members</a:t>
            </a:r>
            <a:endParaRPr/>
          </a:p>
          <a:p>
            <a:pPr indent="-171450" lvl="0" marL="171450" rtl="0" algn="l">
              <a:lnSpc>
                <a:spcPct val="90000"/>
              </a:lnSpc>
              <a:spcBef>
                <a:spcPts val="750"/>
              </a:spcBef>
              <a:spcAft>
                <a:spcPts val="0"/>
              </a:spcAft>
              <a:buClr>
                <a:schemeClr val="dk1"/>
              </a:buClr>
              <a:buSzPts val="2100"/>
              <a:buChar char="•"/>
            </a:pPr>
            <a:r>
              <a:rPr lang="en-US"/>
              <a:t>Role model the standards</a:t>
            </a:r>
            <a:endParaRPr/>
          </a:p>
          <a:p>
            <a:pPr indent="-171450" lvl="0" marL="171450" rtl="0" algn="l">
              <a:lnSpc>
                <a:spcPct val="90000"/>
              </a:lnSpc>
              <a:spcBef>
                <a:spcPts val="750"/>
              </a:spcBef>
              <a:spcAft>
                <a:spcPts val="0"/>
              </a:spcAft>
              <a:buClr>
                <a:schemeClr val="dk1"/>
              </a:buClr>
              <a:buSzPts val="2100"/>
              <a:buChar char="•"/>
            </a:pPr>
            <a:r>
              <a:rPr lang="en-US"/>
              <a:t>Design systems that effectively implement/sustain HWE standards</a:t>
            </a:r>
            <a:endParaRPr/>
          </a:p>
        </p:txBody>
      </p:sp>
      <p:pic>
        <p:nvPicPr>
          <p:cNvPr id="619" name="Google Shape;619;p31"/>
          <p:cNvPicPr preferRelativeResize="0"/>
          <p:nvPr/>
        </p:nvPicPr>
        <p:blipFill rotWithShape="1">
          <a:blip r:embed="rId3">
            <a:alphaModFix/>
          </a:blip>
          <a:srcRect b="0" l="0" r="0" t="0"/>
          <a:stretch/>
        </p:blipFill>
        <p:spPr>
          <a:xfrm>
            <a:off x="5019219" y="1042836"/>
            <a:ext cx="3919702" cy="2614764"/>
          </a:xfrm>
          <a:prstGeom prst="rect">
            <a:avLst/>
          </a:prstGeom>
          <a:noFill/>
          <a:ln>
            <a:noFill/>
          </a:ln>
        </p:spPr>
      </p:pic>
      <p:sp>
        <p:nvSpPr>
          <p:cNvPr id="620" name="Google Shape;620;p31"/>
          <p:cNvSpPr txBox="1"/>
          <p:nvPr/>
        </p:nvSpPr>
        <p:spPr>
          <a:xfrm>
            <a:off x="5019219" y="3657600"/>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300">
                <a:solidFill>
                  <a:schemeClr val="dk1"/>
                </a:solidFill>
                <a:latin typeface="Calibri"/>
                <a:ea typeface="Calibri"/>
                <a:cs typeface="Calibri"/>
                <a:sym typeface="Calibri"/>
              </a:rPr>
              <a:t>Authentic Leadership</a:t>
            </a:r>
            <a:endParaRPr/>
          </a:p>
        </p:txBody>
      </p:sp>
      <p:sp>
        <p:nvSpPr>
          <p:cNvPr id="626" name="Google Shape;626;p32"/>
          <p:cNvSpPr txBox="1"/>
          <p:nvPr>
            <p:ph idx="1" type="body"/>
          </p:nvPr>
        </p:nvSpPr>
        <p:spPr>
          <a:xfrm>
            <a:off x="628650" y="1369219"/>
            <a:ext cx="4039465" cy="24338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00"/>
              <a:buNone/>
            </a:pPr>
            <a:r>
              <a:rPr lang="en-US"/>
              <a:t>Organizations</a:t>
            </a:r>
            <a:endParaRPr/>
          </a:p>
          <a:p>
            <a:pPr indent="-171450" lvl="0" marL="171450" rtl="0" algn="l">
              <a:lnSpc>
                <a:spcPct val="90000"/>
              </a:lnSpc>
              <a:spcBef>
                <a:spcPts val="750"/>
              </a:spcBef>
              <a:spcAft>
                <a:spcPts val="0"/>
              </a:spcAft>
              <a:buClr>
                <a:schemeClr val="dk1"/>
              </a:buClr>
              <a:buSzPts val="2100"/>
              <a:buChar char="•"/>
            </a:pPr>
            <a:r>
              <a:rPr lang="en-US"/>
              <a:t>Ensure leaders develop/enhance knowledge in all six standards</a:t>
            </a:r>
            <a:endParaRPr/>
          </a:p>
          <a:p>
            <a:pPr indent="-171450" lvl="0" marL="171450" rtl="0" algn="l">
              <a:lnSpc>
                <a:spcPct val="90000"/>
              </a:lnSpc>
              <a:spcBef>
                <a:spcPts val="750"/>
              </a:spcBef>
              <a:spcAft>
                <a:spcPts val="0"/>
              </a:spcAft>
              <a:buClr>
                <a:schemeClr val="dk1"/>
              </a:buClr>
              <a:buSzPts val="2100"/>
              <a:buChar char="•"/>
            </a:pPr>
            <a:r>
              <a:rPr lang="en-US"/>
              <a:t>Develops formal mentoring programs</a:t>
            </a:r>
            <a:endParaRPr/>
          </a:p>
          <a:p>
            <a:pPr indent="-171450" lvl="0" marL="171450" rtl="0" algn="l">
              <a:lnSpc>
                <a:spcPct val="90000"/>
              </a:lnSpc>
              <a:spcBef>
                <a:spcPts val="750"/>
              </a:spcBef>
              <a:spcAft>
                <a:spcPts val="0"/>
              </a:spcAft>
              <a:buClr>
                <a:schemeClr val="dk1"/>
              </a:buClr>
              <a:buSzPts val="2100"/>
              <a:buChar char="•"/>
            </a:pPr>
            <a:r>
              <a:rPr lang="en-US"/>
              <a:t>Include HWE standards in annual  performance appraisal</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627" name="Google Shape;627;p32"/>
          <p:cNvPicPr preferRelativeResize="0"/>
          <p:nvPr/>
        </p:nvPicPr>
        <p:blipFill rotWithShape="1">
          <a:blip r:embed="rId3">
            <a:alphaModFix/>
          </a:blip>
          <a:srcRect b="0" l="0" r="0" t="0"/>
          <a:stretch/>
        </p:blipFill>
        <p:spPr>
          <a:xfrm>
            <a:off x="4668115" y="671537"/>
            <a:ext cx="4250495" cy="2833663"/>
          </a:xfrm>
          <a:prstGeom prst="rect">
            <a:avLst/>
          </a:prstGeom>
          <a:noFill/>
          <a:ln>
            <a:noFill/>
          </a:ln>
        </p:spPr>
      </p:pic>
      <p:sp>
        <p:nvSpPr>
          <p:cNvPr id="628" name="Google Shape;628;p32"/>
          <p:cNvSpPr txBox="1"/>
          <p:nvPr/>
        </p:nvSpPr>
        <p:spPr>
          <a:xfrm>
            <a:off x="4668115" y="3498681"/>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3"/>
          <p:cNvSpPr/>
          <p:nvPr/>
        </p:nvSpPr>
        <p:spPr>
          <a:xfrm>
            <a:off x="1" y="0"/>
            <a:ext cx="2856785" cy="4773478"/>
          </a:xfrm>
          <a:prstGeom prst="rect">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357098" y="2460564"/>
            <a:ext cx="2428268" cy="7037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3300" u="none" cap="none" strike="noStrike">
                <a:solidFill>
                  <a:srgbClr val="FFFFFF"/>
                </a:solidFill>
                <a:latin typeface="Calibri"/>
                <a:ea typeface="Calibri"/>
                <a:cs typeface="Calibri"/>
                <a:sym typeface="Calibri"/>
              </a:rPr>
              <a:t>HWE</a:t>
            </a:r>
            <a:br>
              <a:rPr b="0" i="0" lang="en-US" sz="3300" u="none" cap="none" strike="noStrike">
                <a:solidFill>
                  <a:srgbClr val="FFFFFF"/>
                </a:solidFill>
                <a:latin typeface="Calibri"/>
                <a:ea typeface="Calibri"/>
                <a:cs typeface="Calibri"/>
                <a:sym typeface="Calibri"/>
              </a:rPr>
            </a:br>
            <a:r>
              <a:rPr b="0" i="0" lang="en-US" sz="3300" u="none" cap="none" strike="noStrike">
                <a:solidFill>
                  <a:srgbClr val="FFFFFF"/>
                </a:solidFill>
                <a:latin typeface="Calibri"/>
                <a:ea typeface="Calibri"/>
                <a:cs typeface="Calibri"/>
                <a:sym typeface="Calibri"/>
              </a:rPr>
              <a:t>Standards</a:t>
            </a:r>
            <a:endParaRPr b="0" i="0" sz="3300" u="none" cap="none" strike="noStrike">
              <a:solidFill>
                <a:srgbClr val="000000"/>
              </a:solidFill>
              <a:latin typeface="Calibri"/>
              <a:ea typeface="Calibri"/>
              <a:cs typeface="Calibri"/>
              <a:sym typeface="Calibri"/>
            </a:endParaRPr>
          </a:p>
        </p:txBody>
      </p:sp>
      <p:sp>
        <p:nvSpPr>
          <p:cNvPr id="636" name="Google Shape;636;p33"/>
          <p:cNvSpPr/>
          <p:nvPr/>
        </p:nvSpPr>
        <p:spPr>
          <a:xfrm>
            <a:off x="357098" y="2099351"/>
            <a:ext cx="2428268" cy="16838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Calibri"/>
                <a:ea typeface="Calibri"/>
                <a:cs typeface="Calibri"/>
                <a:sym typeface="Calibri"/>
              </a:rPr>
              <a:t>What We Know</a:t>
            </a:r>
            <a:endParaRPr b="0" i="0" sz="1200" u="none" cap="none" strike="noStrike">
              <a:solidFill>
                <a:srgbClr val="000000"/>
              </a:solidFill>
              <a:latin typeface="Calibri"/>
              <a:ea typeface="Calibri"/>
              <a:cs typeface="Calibri"/>
              <a:sym typeface="Calibri"/>
            </a:endParaRPr>
          </a:p>
        </p:txBody>
      </p:sp>
      <p:sp>
        <p:nvSpPr>
          <p:cNvPr id="637" name="Google Shape;637;p33"/>
          <p:cNvSpPr/>
          <p:nvPr/>
        </p:nvSpPr>
        <p:spPr>
          <a:xfrm>
            <a:off x="3981645" y="433161"/>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38" name="Google Shape;638;p33"/>
          <p:cNvPicPr preferRelativeResize="0"/>
          <p:nvPr/>
        </p:nvPicPr>
        <p:blipFill rotWithShape="1">
          <a:blip r:embed="rId3">
            <a:alphaModFix/>
          </a:blip>
          <a:srcRect b="0" l="0" r="0" t="0"/>
          <a:stretch/>
        </p:blipFill>
        <p:spPr>
          <a:xfrm>
            <a:off x="4297592" y="717653"/>
            <a:ext cx="442802" cy="514222"/>
          </a:xfrm>
          <a:prstGeom prst="rect">
            <a:avLst/>
          </a:prstGeom>
          <a:noFill/>
          <a:ln>
            <a:noFill/>
          </a:ln>
        </p:spPr>
      </p:pic>
      <p:sp>
        <p:nvSpPr>
          <p:cNvPr id="639" name="Google Shape;639;p33"/>
          <p:cNvSpPr/>
          <p:nvPr/>
        </p:nvSpPr>
        <p:spPr>
          <a:xfrm>
            <a:off x="2928206" y="1590159"/>
            <a:ext cx="3178174" cy="1614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Meaningful Recognition</a:t>
            </a:r>
            <a:endParaRPr b="0" i="0" sz="1800" u="none" cap="none" strike="noStrike">
              <a:solidFill>
                <a:srgbClr val="000000"/>
              </a:solidFill>
              <a:latin typeface="Calibri"/>
              <a:ea typeface="Calibri"/>
              <a:cs typeface="Calibri"/>
              <a:sym typeface="Calibri"/>
            </a:endParaRPr>
          </a:p>
        </p:txBody>
      </p:sp>
      <p:sp>
        <p:nvSpPr>
          <p:cNvPr id="640" name="Google Shape;640;p33"/>
          <p:cNvSpPr/>
          <p:nvPr/>
        </p:nvSpPr>
        <p:spPr>
          <a:xfrm>
            <a:off x="3418625" y="1746241"/>
            <a:ext cx="2643538" cy="283607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Calibri"/>
                <a:ea typeface="Calibri"/>
                <a:cs typeface="Calibri"/>
                <a:sym typeface="Calibri"/>
              </a:rPr>
              <a:t>Recognition from patient, families</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and peers is important</a:t>
            </a:r>
            <a:endParaRPr/>
          </a:p>
          <a:p>
            <a:pPr indent="0" lvl="0" marL="0" marR="0" rtl="0" algn="l">
              <a:lnSpc>
                <a:spcPct val="100000"/>
              </a:lnSpc>
              <a:spcBef>
                <a:spcPts val="450"/>
              </a:spcBef>
              <a:spcAft>
                <a:spcPts val="0"/>
              </a:spcAft>
              <a:buNone/>
            </a:pPr>
            <a:r>
              <a:rPr b="0" i="0" lang="en-US" sz="1300" u="none" cap="none" strike="noStrike">
                <a:solidFill>
                  <a:schemeClr val="dk1"/>
                </a:solidFill>
                <a:latin typeface="Calibri"/>
                <a:ea typeface="Calibri"/>
                <a:cs typeface="Calibri"/>
                <a:sym typeface="Calibri"/>
              </a:rPr>
              <a:t>Impact of nursing stories</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strengthen nurses voice</a:t>
            </a:r>
            <a:endParaRPr/>
          </a:p>
          <a:p>
            <a:pPr indent="0" lvl="0" marL="0" marR="0" rtl="0" algn="l">
              <a:lnSpc>
                <a:spcPct val="100000"/>
              </a:lnSpc>
              <a:spcBef>
                <a:spcPts val="450"/>
              </a:spcBef>
              <a:spcAft>
                <a:spcPts val="0"/>
              </a:spcAft>
              <a:buNone/>
            </a:pPr>
            <a:r>
              <a:rPr b="0" i="0" lang="en-US" sz="1300" u="none" cap="none" strike="noStrike">
                <a:solidFill>
                  <a:schemeClr val="dk1"/>
                </a:solidFill>
                <a:latin typeface="Calibri"/>
                <a:ea typeface="Calibri"/>
                <a:cs typeface="Calibri"/>
                <a:sym typeface="Calibri"/>
              </a:rPr>
              <a:t>Role delineation – value of nurses</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and all team </a:t>
            </a:r>
            <a:r>
              <a:rPr b="0" i="1" lang="en-US" sz="1300" u="none" cap="none" strike="noStrike">
                <a:solidFill>
                  <a:schemeClr val="dk1"/>
                </a:solidFill>
                <a:latin typeface="Calibri"/>
                <a:ea typeface="Calibri"/>
                <a:cs typeface="Calibri"/>
                <a:sym typeface="Calibri"/>
              </a:rPr>
              <a:t>members</a:t>
            </a:r>
            <a:endParaRPr/>
          </a:p>
          <a:p>
            <a:pPr indent="0" lvl="0" marL="0" marR="0" rtl="0" algn="l">
              <a:lnSpc>
                <a:spcPct val="100000"/>
              </a:lnSpc>
              <a:spcBef>
                <a:spcPts val="450"/>
              </a:spcBef>
              <a:spcAft>
                <a:spcPts val="0"/>
              </a:spcAft>
              <a:buNone/>
            </a:pPr>
            <a:r>
              <a:rPr b="0" i="0" lang="en-US" sz="1300" u="none" cap="none" strike="noStrike">
                <a:solidFill>
                  <a:schemeClr val="dk1"/>
                </a:solidFill>
                <a:latin typeface="Calibri"/>
                <a:ea typeface="Calibri"/>
                <a:cs typeface="Calibri"/>
                <a:sym typeface="Calibri"/>
              </a:rPr>
              <a:t>Lack of meaningful recognition</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can lead to:</a:t>
            </a:r>
            <a:endParaRPr/>
          </a:p>
          <a:p>
            <a:pPr indent="-171450" lvl="0" marL="171450" marR="0" rtl="0" algn="l">
              <a:lnSpc>
                <a:spcPct val="100000"/>
              </a:lnSpc>
              <a:spcBef>
                <a:spcPts val="450"/>
              </a:spcBef>
              <a:spcAft>
                <a:spcPts val="0"/>
              </a:spcAft>
              <a:buClr>
                <a:srgbClr val="000000"/>
              </a:buClr>
              <a:buSzPts val="1300"/>
              <a:buFont typeface="Arial"/>
              <a:buChar char="•"/>
            </a:pPr>
            <a:r>
              <a:rPr b="0" i="0" lang="en-US" sz="1300" u="none" cap="none" strike="noStrike">
                <a:solidFill>
                  <a:schemeClr val="dk1"/>
                </a:solidFill>
                <a:latin typeface="Calibri"/>
                <a:ea typeface="Calibri"/>
                <a:cs typeface="Calibri"/>
                <a:sym typeface="Calibri"/>
              </a:rPr>
              <a:t>Discontent</a:t>
            </a:r>
            <a:endParaRPr/>
          </a:p>
          <a:p>
            <a:pPr indent="-171450" lvl="0" marL="171450" marR="0" rtl="0" algn="l">
              <a:lnSpc>
                <a:spcPct val="100000"/>
              </a:lnSpc>
              <a:spcBef>
                <a:spcPts val="450"/>
              </a:spcBef>
              <a:spcAft>
                <a:spcPts val="0"/>
              </a:spcAft>
              <a:buClr>
                <a:srgbClr val="000000"/>
              </a:buClr>
              <a:buSzPts val="1300"/>
              <a:buFont typeface="Arial"/>
              <a:buChar char="•"/>
            </a:pPr>
            <a:r>
              <a:rPr b="0" i="0" lang="en-US" sz="1300" u="none" cap="none" strike="noStrike">
                <a:solidFill>
                  <a:schemeClr val="dk1"/>
                </a:solidFill>
                <a:latin typeface="Calibri"/>
                <a:ea typeface="Calibri"/>
                <a:cs typeface="Calibri"/>
                <a:sym typeface="Calibri"/>
              </a:rPr>
              <a:t>Compassion fatigue</a:t>
            </a:r>
            <a:endParaRPr/>
          </a:p>
          <a:p>
            <a:pPr indent="-171450" lvl="0" marL="171450" marR="0" rtl="0" algn="l">
              <a:lnSpc>
                <a:spcPct val="100000"/>
              </a:lnSpc>
              <a:spcBef>
                <a:spcPts val="450"/>
              </a:spcBef>
              <a:spcAft>
                <a:spcPts val="0"/>
              </a:spcAft>
              <a:buClr>
                <a:srgbClr val="000000"/>
              </a:buClr>
              <a:buSzPts val="1300"/>
              <a:buFont typeface="Arial"/>
              <a:buChar char="•"/>
            </a:pPr>
            <a:r>
              <a:rPr b="0" i="0" lang="en-US" sz="1300" u="none" cap="none" strike="noStrike">
                <a:solidFill>
                  <a:schemeClr val="dk1"/>
                </a:solidFill>
                <a:latin typeface="Calibri"/>
                <a:ea typeface="Calibri"/>
                <a:cs typeface="Calibri"/>
                <a:sym typeface="Calibri"/>
              </a:rPr>
              <a:t>Burnout</a:t>
            </a:r>
            <a:endParaRPr/>
          </a:p>
        </p:txBody>
      </p:sp>
      <p:sp>
        <p:nvSpPr>
          <p:cNvPr id="641" name="Google Shape;641;p33"/>
          <p:cNvSpPr/>
          <p:nvPr/>
        </p:nvSpPr>
        <p:spPr>
          <a:xfrm>
            <a:off x="6945561" y="433161"/>
            <a:ext cx="1071295" cy="1071295"/>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42" name="Google Shape;642;p33"/>
          <p:cNvPicPr preferRelativeResize="0"/>
          <p:nvPr/>
        </p:nvPicPr>
        <p:blipFill rotWithShape="1">
          <a:blip r:embed="rId4">
            <a:alphaModFix/>
          </a:blip>
          <a:srcRect b="0" l="0" r="0" t="0"/>
          <a:stretch/>
        </p:blipFill>
        <p:spPr>
          <a:xfrm>
            <a:off x="7192459" y="692545"/>
            <a:ext cx="585641" cy="557073"/>
          </a:xfrm>
          <a:prstGeom prst="rect">
            <a:avLst/>
          </a:prstGeom>
          <a:noFill/>
          <a:ln>
            <a:noFill/>
          </a:ln>
        </p:spPr>
      </p:pic>
      <p:sp>
        <p:nvSpPr>
          <p:cNvPr id="643" name="Google Shape;643;p33"/>
          <p:cNvSpPr/>
          <p:nvPr/>
        </p:nvSpPr>
        <p:spPr>
          <a:xfrm>
            <a:off x="5892120" y="1590159"/>
            <a:ext cx="3178174" cy="16140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1800" u="none" cap="none" strike="noStrike">
                <a:solidFill>
                  <a:srgbClr val="00A0B0"/>
                </a:solidFill>
                <a:latin typeface="Calibri"/>
                <a:ea typeface="Calibri"/>
                <a:cs typeface="Calibri"/>
                <a:sym typeface="Calibri"/>
              </a:rPr>
              <a:t>    Authentic Leadership</a:t>
            </a:r>
            <a:endParaRPr b="0" i="0" sz="1800" u="none" cap="none" strike="noStrike">
              <a:solidFill>
                <a:srgbClr val="000000"/>
              </a:solidFill>
              <a:latin typeface="Calibri"/>
              <a:ea typeface="Calibri"/>
              <a:cs typeface="Calibri"/>
              <a:sym typeface="Calibri"/>
            </a:endParaRPr>
          </a:p>
        </p:txBody>
      </p:sp>
      <p:sp>
        <p:nvSpPr>
          <p:cNvPr id="644" name="Google Shape;644;p33"/>
          <p:cNvSpPr/>
          <p:nvPr/>
        </p:nvSpPr>
        <p:spPr>
          <a:xfrm>
            <a:off x="6596799" y="1670863"/>
            <a:ext cx="2410632" cy="2154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Calibri"/>
                <a:ea typeface="Calibri"/>
                <a:cs typeface="Calibri"/>
                <a:sym typeface="Calibri"/>
              </a:rPr>
              <a:t>Nurses perceive a higher quality</a:t>
            </a:r>
            <a:br>
              <a:rPr b="0" i="0" lang="en-US" sz="1300" u="none" cap="none" strike="noStrike">
                <a:solidFill>
                  <a:schemeClr val="dk1"/>
                </a:solidFill>
                <a:latin typeface="Calibri"/>
                <a:ea typeface="Calibri"/>
                <a:cs typeface="Calibri"/>
                <a:sym typeface="Calibri"/>
              </a:rPr>
            </a:br>
            <a:r>
              <a:rPr b="0" i="0" lang="en-US" sz="1300" u="none" cap="none" strike="noStrike">
                <a:solidFill>
                  <a:schemeClr val="dk1"/>
                </a:solidFill>
                <a:latin typeface="Calibri"/>
                <a:ea typeface="Calibri"/>
                <a:cs typeface="Calibri"/>
                <a:sym typeface="Calibri"/>
              </a:rPr>
              <a:t>of care</a:t>
            </a:r>
            <a:endParaRPr/>
          </a:p>
          <a:p>
            <a:pPr indent="0" lvl="0" marL="0" marR="0" rtl="0" algn="l">
              <a:lnSpc>
                <a:spcPct val="100000"/>
              </a:lnSpc>
              <a:spcBef>
                <a:spcPts val="450"/>
              </a:spcBef>
              <a:spcAft>
                <a:spcPts val="0"/>
              </a:spcAft>
              <a:buNone/>
            </a:pPr>
            <a:r>
              <a:rPr b="0" i="0" lang="en-US" sz="1300" u="none" cap="none" strike="noStrike">
                <a:solidFill>
                  <a:schemeClr val="accent2"/>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Burnout </a:t>
            </a:r>
            <a:endParaRPr/>
          </a:p>
          <a:p>
            <a:pPr indent="0" lvl="0" marL="0" marR="0" rtl="0" algn="l">
              <a:lnSpc>
                <a:spcPct val="100000"/>
              </a:lnSpc>
              <a:spcBef>
                <a:spcPts val="450"/>
              </a:spcBef>
              <a:spcAft>
                <a:spcPts val="0"/>
              </a:spcAft>
              <a:buNone/>
            </a:pPr>
            <a:r>
              <a:rPr b="0" i="0" lang="en-US" sz="1300" u="none" cap="none" strike="noStrike">
                <a:solidFill>
                  <a:srgbClr val="00B050"/>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Patient satisfaction</a:t>
            </a:r>
            <a:endParaRPr/>
          </a:p>
          <a:p>
            <a:pPr indent="0" lvl="0" marL="0" marR="0" rtl="0" algn="l">
              <a:lnSpc>
                <a:spcPct val="100000"/>
              </a:lnSpc>
              <a:spcBef>
                <a:spcPts val="450"/>
              </a:spcBef>
              <a:spcAft>
                <a:spcPts val="0"/>
              </a:spcAft>
              <a:buNone/>
            </a:pPr>
            <a:r>
              <a:rPr b="0" i="0" lang="en-US" sz="1300" u="none" cap="none" strike="noStrike">
                <a:solidFill>
                  <a:schemeClr val="accent2"/>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Medical errors</a:t>
            </a:r>
            <a:endParaRPr/>
          </a:p>
          <a:p>
            <a:pPr indent="0" lvl="0" marL="0" marR="0" rtl="0" algn="l">
              <a:lnSpc>
                <a:spcPct val="100000"/>
              </a:lnSpc>
              <a:spcBef>
                <a:spcPts val="450"/>
              </a:spcBef>
              <a:spcAft>
                <a:spcPts val="0"/>
              </a:spcAft>
              <a:buNone/>
            </a:pPr>
            <a:r>
              <a:rPr b="0" i="0" lang="en-US" sz="1300" u="none" cap="none" strike="noStrike">
                <a:solidFill>
                  <a:schemeClr val="accent2"/>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Hospital acquired conditions</a:t>
            </a:r>
            <a:endParaRPr/>
          </a:p>
          <a:p>
            <a:pPr indent="0" lvl="0" marL="0" marR="0" rtl="0" algn="l">
              <a:lnSpc>
                <a:spcPct val="100000"/>
              </a:lnSpc>
              <a:spcBef>
                <a:spcPts val="450"/>
              </a:spcBef>
              <a:spcAft>
                <a:spcPts val="0"/>
              </a:spcAft>
              <a:buNone/>
            </a:pPr>
            <a:r>
              <a:rPr b="0" i="0" lang="en-US" sz="1300" u="none" cap="none" strike="noStrike">
                <a:solidFill>
                  <a:schemeClr val="accent2"/>
                </a:solidFill>
                <a:latin typeface="Calibri"/>
                <a:ea typeface="Calibri"/>
                <a:cs typeface="Calibri"/>
                <a:sym typeface="Calibri"/>
              </a:rPr>
              <a:t>↓</a:t>
            </a:r>
            <a:r>
              <a:rPr b="0" i="0" lang="en-US" sz="1300" u="none" cap="none" strike="noStrike">
                <a:solidFill>
                  <a:schemeClr val="dk1"/>
                </a:solidFill>
                <a:latin typeface="Calibri"/>
                <a:ea typeface="Calibri"/>
                <a:cs typeface="Calibri"/>
                <a:sym typeface="Calibri"/>
              </a:rPr>
              <a:t> Mortality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4"/>
          <p:cNvSpPr txBox="1"/>
          <p:nvPr>
            <p:ph idx="4294967295" type="title"/>
          </p:nvPr>
        </p:nvSpPr>
        <p:spPr>
          <a:xfrm>
            <a:off x="405028" y="320327"/>
            <a:ext cx="3877605" cy="994275"/>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SzPts val="1100"/>
              <a:buNone/>
            </a:pPr>
            <a:r>
              <a:rPr b="1" lang="en-US">
                <a:solidFill>
                  <a:srgbClr val="000000"/>
                </a:solidFill>
              </a:rPr>
              <a:t>Begin in the Mirror</a:t>
            </a:r>
            <a:endParaRPr/>
          </a:p>
        </p:txBody>
      </p:sp>
      <p:sp>
        <p:nvSpPr>
          <p:cNvPr id="651" name="Google Shape;651;p34"/>
          <p:cNvSpPr txBox="1"/>
          <p:nvPr/>
        </p:nvSpPr>
        <p:spPr>
          <a:xfrm>
            <a:off x="4187536" y="1041878"/>
            <a:ext cx="4551436" cy="2041562"/>
          </a:xfrm>
          <a:prstGeom prst="rect">
            <a:avLst/>
          </a:prstGeom>
          <a:solidFill>
            <a:srgbClr val="F2F2F2"/>
          </a:solid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1" lang="en-US" sz="1800" u="none" cap="none" strike="noStrike">
                <a:solidFill>
                  <a:srgbClr val="181818"/>
                </a:solidFill>
                <a:latin typeface="Calibri"/>
                <a:ea typeface="Calibri"/>
                <a:cs typeface="Calibri"/>
                <a:sym typeface="Calibri"/>
              </a:rPr>
              <a:t>“I'm starting with the man in the mirror,</a:t>
            </a:r>
            <a:br>
              <a:rPr b="0" i="1" lang="en-US" sz="1800" u="none" cap="none" strike="noStrike">
                <a:solidFill>
                  <a:srgbClr val="181818"/>
                </a:solidFill>
                <a:latin typeface="Calibri"/>
                <a:ea typeface="Calibri"/>
                <a:cs typeface="Calibri"/>
                <a:sym typeface="Calibri"/>
              </a:rPr>
            </a:br>
            <a:r>
              <a:rPr b="0" i="1" lang="en-US" sz="1800" u="none" cap="none" strike="noStrike">
                <a:solidFill>
                  <a:srgbClr val="181818"/>
                </a:solidFill>
                <a:latin typeface="Calibri"/>
                <a:ea typeface="Calibri"/>
                <a:cs typeface="Calibri"/>
                <a:sym typeface="Calibri"/>
              </a:rPr>
              <a:t>I'm asking him to change his ways;</a:t>
            </a:r>
            <a:br>
              <a:rPr b="0" i="1" lang="en-US" sz="1800" u="none" cap="none" strike="noStrike">
                <a:solidFill>
                  <a:srgbClr val="181818"/>
                </a:solidFill>
                <a:latin typeface="Calibri"/>
                <a:ea typeface="Calibri"/>
                <a:cs typeface="Calibri"/>
                <a:sym typeface="Calibri"/>
              </a:rPr>
            </a:br>
            <a:r>
              <a:rPr b="0" i="1" lang="en-US" sz="1800" u="none" cap="none" strike="noStrike">
                <a:solidFill>
                  <a:srgbClr val="181818"/>
                </a:solidFill>
                <a:latin typeface="Calibri"/>
                <a:ea typeface="Calibri"/>
                <a:cs typeface="Calibri"/>
                <a:sym typeface="Calibri"/>
              </a:rPr>
              <a:t>And no message could have been any clearer,</a:t>
            </a:r>
            <a:br>
              <a:rPr b="0" i="1" lang="en-US" sz="1800" u="none" cap="none" strike="noStrike">
                <a:solidFill>
                  <a:srgbClr val="181818"/>
                </a:solidFill>
                <a:latin typeface="Calibri"/>
                <a:ea typeface="Calibri"/>
                <a:cs typeface="Calibri"/>
                <a:sym typeface="Calibri"/>
              </a:rPr>
            </a:br>
            <a:r>
              <a:rPr b="0" i="1" lang="en-US" sz="1800" u="none" cap="none" strike="noStrike">
                <a:solidFill>
                  <a:srgbClr val="181818"/>
                </a:solidFill>
                <a:latin typeface="Calibri"/>
                <a:ea typeface="Calibri"/>
                <a:cs typeface="Calibri"/>
                <a:sym typeface="Calibri"/>
              </a:rPr>
              <a:t>If you wanna make the world a better place,</a:t>
            </a:r>
            <a:br>
              <a:rPr b="0" i="1" lang="en-US" sz="1800" u="none" cap="none" strike="noStrike">
                <a:solidFill>
                  <a:srgbClr val="181818"/>
                </a:solidFill>
                <a:latin typeface="Calibri"/>
                <a:ea typeface="Calibri"/>
                <a:cs typeface="Calibri"/>
                <a:sym typeface="Calibri"/>
              </a:rPr>
            </a:br>
            <a:r>
              <a:rPr b="0" i="1" lang="en-US" sz="1800" u="none" cap="none" strike="noStrike">
                <a:solidFill>
                  <a:srgbClr val="181818"/>
                </a:solidFill>
                <a:latin typeface="Calibri"/>
                <a:ea typeface="Calibri"/>
                <a:cs typeface="Calibri"/>
                <a:sym typeface="Calibri"/>
              </a:rPr>
              <a:t>Take a look at yourself, and then make a change!”</a:t>
            </a:r>
            <a:endParaRPr/>
          </a:p>
          <a:p>
            <a:pPr indent="0" lvl="0" marL="0" marR="0" rtl="0" algn="r">
              <a:lnSpc>
                <a:spcPct val="90000"/>
              </a:lnSpc>
              <a:spcBef>
                <a:spcPts val="750"/>
              </a:spcBef>
              <a:spcAft>
                <a:spcPts val="0"/>
              </a:spcAft>
              <a:buNone/>
            </a:pPr>
            <a:r>
              <a:rPr b="1" i="0" lang="en-US" sz="1000" u="none" cap="none" strike="noStrike">
                <a:solidFill>
                  <a:srgbClr val="000000"/>
                </a:solidFill>
                <a:latin typeface="Calibri"/>
                <a:ea typeface="Calibri"/>
                <a:cs typeface="Calibri"/>
                <a:sym typeface="Calibri"/>
              </a:rPr>
              <a:t>--Michael Jackson</a:t>
            </a:r>
            <a:endParaRPr b="1" i="0" sz="1000" u="none" cap="none" strike="noStrike">
              <a:solidFill>
                <a:srgbClr val="000000"/>
              </a:solidFill>
              <a:latin typeface="Calibri"/>
              <a:ea typeface="Calibri"/>
              <a:cs typeface="Calibri"/>
              <a:sym typeface="Calibri"/>
            </a:endParaRPr>
          </a:p>
        </p:txBody>
      </p:sp>
      <p:pic>
        <p:nvPicPr>
          <p:cNvPr id="652" name="Google Shape;652;p34"/>
          <p:cNvPicPr preferRelativeResize="0"/>
          <p:nvPr/>
        </p:nvPicPr>
        <p:blipFill rotWithShape="1">
          <a:blip r:embed="rId3">
            <a:alphaModFix/>
          </a:blip>
          <a:srcRect b="0" l="0" r="0" t="0"/>
          <a:stretch/>
        </p:blipFill>
        <p:spPr>
          <a:xfrm>
            <a:off x="455792" y="1041878"/>
            <a:ext cx="3407555" cy="2366340"/>
          </a:xfrm>
          <a:prstGeom prst="rect">
            <a:avLst/>
          </a:prstGeom>
          <a:noFill/>
          <a:ln>
            <a:noFill/>
          </a:ln>
        </p:spPr>
      </p:pic>
      <p:sp>
        <p:nvSpPr>
          <p:cNvPr id="653" name="Google Shape;653;p34"/>
          <p:cNvSpPr txBox="1"/>
          <p:nvPr/>
        </p:nvSpPr>
        <p:spPr>
          <a:xfrm>
            <a:off x="405028" y="4456253"/>
            <a:ext cx="524341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Calibri"/>
                <a:ea typeface="Calibri"/>
                <a:cs typeface="Calibri"/>
                <a:sym typeface="Calibri"/>
              </a:rPr>
              <a:t>Jackson, M. (1988). Man in the Mirror [Recorded by Michael Jackson]. On Dad [CD]. Epic Records.</a:t>
            </a:r>
            <a:endParaRPr/>
          </a:p>
        </p:txBody>
      </p:sp>
      <p:sp>
        <p:nvSpPr>
          <p:cNvPr id="654" name="Google Shape;654;p34"/>
          <p:cNvSpPr txBox="1"/>
          <p:nvPr/>
        </p:nvSpPr>
        <p:spPr>
          <a:xfrm>
            <a:off x="1683521" y="3665214"/>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5"/>
          <p:cNvSpPr txBox="1"/>
          <p:nvPr/>
        </p:nvSpPr>
        <p:spPr>
          <a:xfrm>
            <a:off x="628650" y="364819"/>
            <a:ext cx="7886700" cy="759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3300"/>
              <a:buFont typeface="Arial"/>
              <a:buNone/>
            </a:pPr>
            <a:r>
              <a:rPr b="1" i="0" lang="en-US" sz="3300" u="none" cap="none" strike="noStrike">
                <a:solidFill>
                  <a:schemeClr val="dk1"/>
                </a:solidFill>
                <a:latin typeface="Calibri"/>
                <a:ea typeface="Calibri"/>
                <a:cs typeface="Calibri"/>
                <a:sym typeface="Calibri"/>
              </a:rPr>
              <a:t>What can I do?</a:t>
            </a:r>
            <a:endParaRPr b="0" i="0" sz="1100" u="none" cap="none" strike="noStrike">
              <a:solidFill>
                <a:srgbClr val="000000"/>
              </a:solidFill>
              <a:latin typeface="Arial"/>
              <a:ea typeface="Arial"/>
              <a:cs typeface="Arial"/>
              <a:sym typeface="Arial"/>
            </a:endParaRPr>
          </a:p>
        </p:txBody>
      </p:sp>
      <p:sp>
        <p:nvSpPr>
          <p:cNvPr id="660" name="Google Shape;660;p35"/>
          <p:cNvSpPr txBox="1"/>
          <p:nvPr/>
        </p:nvSpPr>
        <p:spPr>
          <a:xfrm>
            <a:off x="628650" y="1240938"/>
            <a:ext cx="7886700" cy="3232450"/>
          </a:xfrm>
          <a:prstGeom prst="rect">
            <a:avLst/>
          </a:prstGeom>
          <a:noFill/>
          <a:ln>
            <a:noFill/>
          </a:ln>
        </p:spPr>
        <p:txBody>
          <a:bodyPr anchorCtr="0" anchor="t" bIns="34275" lIns="68575" spcFirstLastPara="1" rIns="68575" wrap="square" tIns="34275">
            <a:normAutofit/>
          </a:bodyPr>
          <a:lstStyle/>
          <a:p>
            <a:pPr indent="-361950" lvl="0" marL="457200" marR="0" rtl="0" algn="l">
              <a:lnSpc>
                <a:spcPct val="100000"/>
              </a:lnSpc>
              <a:spcBef>
                <a:spcPts val="1000"/>
              </a:spcBef>
              <a:spcAft>
                <a:spcPts val="0"/>
              </a:spcAft>
              <a:buClr>
                <a:srgbClr val="000000"/>
              </a:buClr>
              <a:buSzPts val="2100"/>
              <a:buFont typeface="Calibri"/>
              <a:buChar char="●"/>
            </a:pPr>
            <a:r>
              <a:rPr b="1" i="0" lang="en-US" sz="2100" u="none" cap="none" strike="noStrike">
                <a:solidFill>
                  <a:srgbClr val="000000"/>
                </a:solidFill>
                <a:latin typeface="Calibri"/>
                <a:ea typeface="Calibri"/>
                <a:cs typeface="Calibri"/>
                <a:sym typeface="Calibri"/>
              </a:rPr>
              <a:t>Assess:</a:t>
            </a:r>
            <a:r>
              <a:rPr b="0" i="0" lang="en-US" sz="2100" u="none" cap="none" strike="noStrike">
                <a:solidFill>
                  <a:srgbClr val="000000"/>
                </a:solidFill>
                <a:latin typeface="Calibri"/>
                <a:ea typeface="Calibri"/>
                <a:cs typeface="Calibri"/>
                <a:sym typeface="Calibri"/>
              </a:rPr>
              <a:t> Think about your words and actions in the context of the six Healthy Work Environment Standards. </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1600"/>
              </a:spcBef>
              <a:spcAft>
                <a:spcPts val="0"/>
              </a:spcAft>
              <a:buClr>
                <a:srgbClr val="000000"/>
              </a:buClr>
              <a:buSzPts val="2100"/>
              <a:buFont typeface="Calibri"/>
              <a:buChar char="●"/>
            </a:pPr>
            <a:r>
              <a:rPr b="1" i="0" lang="en-US" sz="2100" u="none" cap="none" strike="noStrike">
                <a:solidFill>
                  <a:srgbClr val="000000"/>
                </a:solidFill>
                <a:latin typeface="Calibri"/>
                <a:ea typeface="Calibri"/>
                <a:cs typeface="Calibri"/>
                <a:sym typeface="Calibri"/>
              </a:rPr>
              <a:t>Apply:</a:t>
            </a:r>
            <a:r>
              <a:rPr b="0" i="0" lang="en-US" sz="2100" u="none" cap="none" strike="noStrike">
                <a:solidFill>
                  <a:srgbClr val="000000"/>
                </a:solidFill>
                <a:latin typeface="Calibri"/>
                <a:ea typeface="Calibri"/>
                <a:cs typeface="Calibri"/>
                <a:sym typeface="Calibri"/>
              </a:rPr>
              <a:t> The next time you face a challenging interaction or situation, consider the Standards as a framework. </a:t>
            </a:r>
            <a:endParaRPr b="0" i="0" sz="2100" u="none" cap="none" strike="noStrike">
              <a:solidFill>
                <a:srgbClr val="000000"/>
              </a:solidFill>
              <a:latin typeface="Calibri"/>
              <a:ea typeface="Calibri"/>
              <a:cs typeface="Calibri"/>
              <a:sym typeface="Calibri"/>
            </a:endParaRPr>
          </a:p>
          <a:p>
            <a:pPr indent="-361950" lvl="0" marL="457200" marR="0" rtl="0" algn="l">
              <a:lnSpc>
                <a:spcPct val="100000"/>
              </a:lnSpc>
              <a:spcBef>
                <a:spcPts val="1600"/>
              </a:spcBef>
              <a:spcAft>
                <a:spcPts val="0"/>
              </a:spcAft>
              <a:buClr>
                <a:srgbClr val="000000"/>
              </a:buClr>
              <a:buSzPts val="2100"/>
              <a:buFont typeface="Calibri"/>
              <a:buChar char="●"/>
            </a:pPr>
            <a:r>
              <a:rPr b="1" i="0" lang="en-US" sz="2100" u="none" cap="none" strike="noStrike">
                <a:solidFill>
                  <a:srgbClr val="000000"/>
                </a:solidFill>
                <a:latin typeface="Calibri"/>
                <a:ea typeface="Calibri"/>
                <a:cs typeface="Calibri"/>
                <a:sym typeface="Calibri"/>
              </a:rPr>
              <a:t>Advocate</a:t>
            </a:r>
            <a:r>
              <a:rPr b="0" i="0" lang="en-US" sz="2100" u="none" cap="none" strike="noStrike">
                <a:solidFill>
                  <a:srgbClr val="000000"/>
                </a:solidFill>
                <a:latin typeface="Calibri"/>
                <a:ea typeface="Calibri"/>
                <a:cs typeface="Calibri"/>
                <a:sym typeface="Calibri"/>
              </a:rPr>
              <a:t>: Use AACN’s Creating HWEs Toolkit and the ROI (return on investment tool) to build a case with peers and colleagues for implementing the standards. </a:t>
            </a:r>
            <a:endParaRPr/>
          </a:p>
          <a:p>
            <a:pPr indent="-228600" lvl="0" marL="457200" marR="0" rtl="0" algn="l">
              <a:lnSpc>
                <a:spcPct val="100000"/>
              </a:lnSpc>
              <a:spcBef>
                <a:spcPts val="1600"/>
              </a:spcBef>
              <a:spcAft>
                <a:spcPts val="600"/>
              </a:spcAft>
              <a:buClr>
                <a:srgbClr val="000000"/>
              </a:buClr>
              <a:buSzPts val="2100"/>
              <a:buFont typeface="Calibri"/>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6"/>
          <p:cNvSpPr txBox="1"/>
          <p:nvPr/>
        </p:nvSpPr>
        <p:spPr>
          <a:xfrm>
            <a:off x="628650" y="265569"/>
            <a:ext cx="7886700" cy="759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000000"/>
              </a:buClr>
              <a:buSzPts val="3300"/>
              <a:buFont typeface="Arial"/>
              <a:buNone/>
            </a:pPr>
            <a:r>
              <a:rPr b="1" i="0" lang="en-US" sz="3300" u="none" cap="none" strike="noStrike">
                <a:solidFill>
                  <a:srgbClr val="000000"/>
                </a:solidFill>
                <a:latin typeface="Arial"/>
                <a:ea typeface="Arial"/>
                <a:cs typeface="Arial"/>
                <a:sym typeface="Arial"/>
              </a:rPr>
              <a:t>Toolkit and Return on Investment Tool</a:t>
            </a:r>
            <a:endParaRPr b="1" i="0" sz="3300" u="none" cap="none" strike="noStrike">
              <a:solidFill>
                <a:srgbClr val="000000"/>
              </a:solidFill>
              <a:latin typeface="Arial"/>
              <a:ea typeface="Arial"/>
              <a:cs typeface="Arial"/>
              <a:sym typeface="Arial"/>
            </a:endParaRPr>
          </a:p>
        </p:txBody>
      </p:sp>
      <p:pic>
        <p:nvPicPr>
          <p:cNvPr id="666" name="Google Shape;666;p36"/>
          <p:cNvPicPr preferRelativeResize="0"/>
          <p:nvPr/>
        </p:nvPicPr>
        <p:blipFill rotWithShape="1">
          <a:blip r:embed="rId3">
            <a:alphaModFix/>
          </a:blip>
          <a:srcRect b="0" l="0" r="0" t="0"/>
          <a:stretch/>
        </p:blipFill>
        <p:spPr>
          <a:xfrm>
            <a:off x="5828162" y="1228164"/>
            <a:ext cx="1985701" cy="2665323"/>
          </a:xfrm>
          <a:prstGeom prst="rect">
            <a:avLst/>
          </a:prstGeom>
          <a:noFill/>
          <a:ln>
            <a:noFill/>
          </a:ln>
        </p:spPr>
      </p:pic>
      <p:sp>
        <p:nvSpPr>
          <p:cNvPr id="667" name="Google Shape;667;p36"/>
          <p:cNvSpPr/>
          <p:nvPr/>
        </p:nvSpPr>
        <p:spPr>
          <a:xfrm>
            <a:off x="6466395" y="3851910"/>
            <a:ext cx="2355633" cy="88751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68" name="Google Shape;668;p36"/>
          <p:cNvPicPr preferRelativeResize="0"/>
          <p:nvPr/>
        </p:nvPicPr>
        <p:blipFill rotWithShape="1">
          <a:blip r:embed="rId4">
            <a:alphaModFix/>
          </a:blip>
          <a:srcRect b="0" l="0" r="0" t="0"/>
          <a:stretch/>
        </p:blipFill>
        <p:spPr>
          <a:xfrm>
            <a:off x="1141207" y="1024498"/>
            <a:ext cx="2468880" cy="2468880"/>
          </a:xfrm>
          <a:prstGeom prst="rect">
            <a:avLst/>
          </a:prstGeom>
          <a:noFill/>
          <a:ln>
            <a:noFill/>
          </a:ln>
        </p:spPr>
      </p:pic>
      <p:sp>
        <p:nvSpPr>
          <p:cNvPr id="669" name="Google Shape;669;p36"/>
          <p:cNvSpPr txBox="1"/>
          <p:nvPr/>
        </p:nvSpPr>
        <p:spPr>
          <a:xfrm>
            <a:off x="987126" y="3493378"/>
            <a:ext cx="277704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9A46"/>
                </a:solidFill>
                <a:latin typeface="Arial"/>
                <a:ea typeface="Arial"/>
                <a:cs typeface="Arial"/>
                <a:sym typeface="Arial"/>
              </a:rPr>
              <a:t>Creating HWEs Toolkit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7"/>
          <p:cNvSpPr txBox="1"/>
          <p:nvPr>
            <p:ph type="title"/>
          </p:nvPr>
        </p:nvSpPr>
        <p:spPr>
          <a:xfrm>
            <a:off x="1598887" y="298856"/>
            <a:ext cx="5946225" cy="120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sz="3300"/>
              <a:t>AACN’s Healthy Work Environment Resources</a:t>
            </a:r>
            <a:endParaRPr/>
          </a:p>
        </p:txBody>
      </p:sp>
      <p:sp>
        <p:nvSpPr>
          <p:cNvPr id="675" name="Google Shape;675;p37"/>
          <p:cNvSpPr txBox="1"/>
          <p:nvPr>
            <p:ph idx="1" type="body"/>
          </p:nvPr>
        </p:nvSpPr>
        <p:spPr>
          <a:xfrm>
            <a:off x="2561942" y="1493603"/>
            <a:ext cx="3838858" cy="3101546"/>
          </a:xfrm>
          <a:prstGeom prst="rect">
            <a:avLst/>
          </a:prstGeom>
          <a:noFill/>
          <a:ln>
            <a:noFill/>
          </a:ln>
        </p:spPr>
        <p:txBody>
          <a:bodyPr anchorCtr="0" anchor="t" bIns="34275" lIns="68575" spcFirstLastPara="1" rIns="68575" wrap="square" tIns="34275">
            <a:noAutofit/>
          </a:bodyPr>
          <a:lstStyle/>
          <a:p>
            <a:pPr indent="-180975" lvl="0" marL="409575" rtl="0" algn="l">
              <a:lnSpc>
                <a:spcPct val="90000"/>
              </a:lnSpc>
              <a:spcBef>
                <a:spcPts val="800"/>
              </a:spcBef>
              <a:spcAft>
                <a:spcPts val="0"/>
              </a:spcAft>
              <a:buSzPts val="2000"/>
              <a:buFont typeface="Arial"/>
              <a:buChar char="•"/>
            </a:pPr>
            <a:r>
              <a:rPr lang="en-US" sz="2000"/>
              <a:t>Hyperlinks to pages for each of the six standards and additional resources</a:t>
            </a:r>
            <a:endParaRPr/>
          </a:p>
          <a:p>
            <a:pPr indent="-180975" lvl="0" marL="409575" rtl="0" algn="l">
              <a:lnSpc>
                <a:spcPct val="90000"/>
              </a:lnSpc>
              <a:spcBef>
                <a:spcPts val="800"/>
              </a:spcBef>
              <a:spcAft>
                <a:spcPts val="0"/>
              </a:spcAft>
              <a:buSzPts val="2000"/>
              <a:buFont typeface="Arial"/>
              <a:buChar char="•"/>
            </a:pPr>
            <a:r>
              <a:rPr lang="en-US" sz="2000"/>
              <a:t>Downloadable PDF of the Standards</a:t>
            </a:r>
            <a:endParaRPr/>
          </a:p>
          <a:p>
            <a:pPr indent="-180975" lvl="0" marL="409575" rtl="0" algn="l">
              <a:lnSpc>
                <a:spcPct val="90000"/>
              </a:lnSpc>
              <a:spcBef>
                <a:spcPts val="800"/>
              </a:spcBef>
              <a:spcAft>
                <a:spcPts val="0"/>
              </a:spcAft>
              <a:buSzPts val="2000"/>
              <a:buFont typeface="Arial"/>
              <a:buChar char="•"/>
            </a:pPr>
            <a:r>
              <a:rPr lang="en-US" sz="2000"/>
              <a:t>HWEAT Healthy Work Environment Assessment Tool</a:t>
            </a:r>
            <a:endParaRPr/>
          </a:p>
          <a:p>
            <a:pPr indent="-180975" lvl="0" marL="409575" rtl="0" algn="l">
              <a:lnSpc>
                <a:spcPct val="90000"/>
              </a:lnSpc>
              <a:spcBef>
                <a:spcPts val="800"/>
              </a:spcBef>
              <a:spcAft>
                <a:spcPts val="0"/>
              </a:spcAft>
              <a:buSzPts val="2000"/>
              <a:buFont typeface="Arial"/>
              <a:buChar char="•"/>
            </a:pPr>
            <a:r>
              <a:rPr lang="en-US" sz="2000"/>
              <a:t>Creating HWEs Toolkit</a:t>
            </a:r>
            <a:endParaRPr/>
          </a:p>
        </p:txBody>
      </p:sp>
      <p:pic>
        <p:nvPicPr>
          <p:cNvPr descr="A qr code with a colorful circle&#10;&#10;Description automatically generated" id="676" name="Google Shape;676;p37"/>
          <p:cNvPicPr preferRelativeResize="0"/>
          <p:nvPr/>
        </p:nvPicPr>
        <p:blipFill rotWithShape="1">
          <a:blip r:embed="rId3">
            <a:alphaModFix/>
          </a:blip>
          <a:srcRect b="0" l="0" r="0" t="0"/>
          <a:stretch/>
        </p:blipFill>
        <p:spPr>
          <a:xfrm>
            <a:off x="405344" y="1493603"/>
            <a:ext cx="2156598" cy="2743200"/>
          </a:xfrm>
          <a:prstGeom prst="rect">
            <a:avLst/>
          </a:prstGeom>
          <a:noFill/>
          <a:ln>
            <a:noFill/>
          </a:ln>
        </p:spPr>
      </p:pic>
      <p:pic>
        <p:nvPicPr>
          <p:cNvPr id="677" name="Google Shape;677;p37"/>
          <p:cNvPicPr preferRelativeResize="0"/>
          <p:nvPr/>
        </p:nvPicPr>
        <p:blipFill rotWithShape="1">
          <a:blip r:embed="rId4">
            <a:alphaModFix/>
          </a:blip>
          <a:srcRect b="0" l="0" r="0" t="0"/>
          <a:stretch/>
        </p:blipFill>
        <p:spPr>
          <a:xfrm>
            <a:off x="6741966" y="935900"/>
            <a:ext cx="2124525" cy="28539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8"/>
          <p:cNvSpPr/>
          <p:nvPr/>
        </p:nvSpPr>
        <p:spPr>
          <a:xfrm>
            <a:off x="3001615" y="335673"/>
            <a:ext cx="6068680" cy="70371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US" sz="3300" u="none" cap="none" strike="noStrike">
                <a:solidFill>
                  <a:schemeClr val="dk1"/>
                </a:solidFill>
                <a:latin typeface="Calibri"/>
                <a:ea typeface="Calibri"/>
                <a:cs typeface="Calibri"/>
                <a:sym typeface="Calibri"/>
              </a:rPr>
              <a:t>AACN Healthy Work</a:t>
            </a:r>
            <a:br>
              <a:rPr b="1" i="0" lang="en-US" sz="3300" u="none" cap="none" strike="noStrike">
                <a:solidFill>
                  <a:schemeClr val="dk1"/>
                </a:solidFill>
                <a:latin typeface="Calibri"/>
                <a:ea typeface="Calibri"/>
                <a:cs typeface="Calibri"/>
                <a:sym typeface="Calibri"/>
              </a:rPr>
            </a:br>
            <a:r>
              <a:rPr b="1" i="0" lang="en-US" sz="3300" u="none" cap="none" strike="noStrike">
                <a:solidFill>
                  <a:schemeClr val="dk1"/>
                </a:solidFill>
                <a:latin typeface="Calibri"/>
                <a:ea typeface="Calibri"/>
                <a:cs typeface="Calibri"/>
                <a:sym typeface="Calibri"/>
              </a:rPr>
              <a:t>Environment Assessment</a:t>
            </a:r>
            <a:endParaRPr/>
          </a:p>
        </p:txBody>
      </p:sp>
      <p:sp>
        <p:nvSpPr>
          <p:cNvPr id="684" name="Google Shape;684;p38"/>
          <p:cNvSpPr/>
          <p:nvPr/>
        </p:nvSpPr>
        <p:spPr>
          <a:xfrm>
            <a:off x="3283911" y="1516567"/>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5" name="Google Shape;685;p38"/>
          <p:cNvPicPr preferRelativeResize="0"/>
          <p:nvPr/>
        </p:nvPicPr>
        <p:blipFill rotWithShape="1">
          <a:blip r:embed="rId3">
            <a:alphaModFix/>
          </a:blip>
          <a:srcRect b="0" l="0" r="0" t="0"/>
          <a:stretch/>
        </p:blipFill>
        <p:spPr>
          <a:xfrm>
            <a:off x="3441033" y="1697123"/>
            <a:ext cx="221401" cy="235685"/>
          </a:xfrm>
          <a:prstGeom prst="rect">
            <a:avLst/>
          </a:prstGeom>
          <a:noFill/>
          <a:ln>
            <a:noFill/>
          </a:ln>
        </p:spPr>
      </p:pic>
      <p:sp>
        <p:nvSpPr>
          <p:cNvPr id="686" name="Google Shape;686;p38"/>
          <p:cNvSpPr/>
          <p:nvPr/>
        </p:nvSpPr>
        <p:spPr>
          <a:xfrm>
            <a:off x="3971927" y="1661770"/>
            <a:ext cx="2171157" cy="30639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24-question web-based</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assessment</a:t>
            </a:r>
            <a:endParaRPr/>
          </a:p>
        </p:txBody>
      </p:sp>
      <p:sp>
        <p:nvSpPr>
          <p:cNvPr id="687" name="Google Shape;687;p38"/>
          <p:cNvSpPr/>
          <p:nvPr/>
        </p:nvSpPr>
        <p:spPr>
          <a:xfrm>
            <a:off x="3283911" y="2255191"/>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8" name="Google Shape;688;p38"/>
          <p:cNvPicPr preferRelativeResize="0"/>
          <p:nvPr/>
        </p:nvPicPr>
        <p:blipFill rotWithShape="1">
          <a:blip r:embed="rId4">
            <a:alphaModFix/>
          </a:blip>
          <a:srcRect b="0" l="0" r="0" t="0"/>
          <a:stretch/>
        </p:blipFill>
        <p:spPr>
          <a:xfrm>
            <a:off x="3426748" y="2447812"/>
            <a:ext cx="249969" cy="178549"/>
          </a:xfrm>
          <a:prstGeom prst="rect">
            <a:avLst/>
          </a:prstGeom>
          <a:noFill/>
          <a:ln>
            <a:noFill/>
          </a:ln>
        </p:spPr>
      </p:pic>
      <p:sp>
        <p:nvSpPr>
          <p:cNvPr id="689" name="Google Shape;689;p38"/>
          <p:cNvSpPr/>
          <p:nvPr/>
        </p:nvSpPr>
        <p:spPr>
          <a:xfrm>
            <a:off x="3971927" y="2369819"/>
            <a:ext cx="2171157" cy="30639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Only takes 10 minutes to</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complete</a:t>
            </a:r>
            <a:endParaRPr/>
          </a:p>
        </p:txBody>
      </p:sp>
      <p:sp>
        <p:nvSpPr>
          <p:cNvPr id="690" name="Google Shape;690;p38"/>
          <p:cNvSpPr/>
          <p:nvPr/>
        </p:nvSpPr>
        <p:spPr>
          <a:xfrm>
            <a:off x="3283911" y="3074209"/>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1" name="Google Shape;691;p38"/>
          <p:cNvPicPr preferRelativeResize="0"/>
          <p:nvPr/>
        </p:nvPicPr>
        <p:blipFill rotWithShape="1">
          <a:blip r:embed="rId5">
            <a:alphaModFix/>
          </a:blip>
          <a:srcRect b="0" l="0" r="0" t="0"/>
          <a:stretch/>
        </p:blipFill>
        <p:spPr>
          <a:xfrm>
            <a:off x="3480312" y="3245615"/>
            <a:ext cx="142839" cy="192833"/>
          </a:xfrm>
          <a:prstGeom prst="rect">
            <a:avLst/>
          </a:prstGeom>
          <a:noFill/>
          <a:ln>
            <a:noFill/>
          </a:ln>
        </p:spPr>
      </p:pic>
      <p:sp>
        <p:nvSpPr>
          <p:cNvPr id="692" name="Google Shape;692;p38"/>
          <p:cNvSpPr/>
          <p:nvPr/>
        </p:nvSpPr>
        <p:spPr>
          <a:xfrm>
            <a:off x="3971927" y="3093847"/>
            <a:ext cx="2171157" cy="49636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Evaluates the work</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environment based on the</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6 HWE Standards</a:t>
            </a:r>
            <a:endParaRPr/>
          </a:p>
        </p:txBody>
      </p:sp>
      <p:sp>
        <p:nvSpPr>
          <p:cNvPr id="693" name="Google Shape;693;p38"/>
          <p:cNvSpPr/>
          <p:nvPr/>
        </p:nvSpPr>
        <p:spPr>
          <a:xfrm>
            <a:off x="6214504" y="1548775"/>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4" name="Google Shape;694;p38"/>
          <p:cNvPicPr preferRelativeResize="0"/>
          <p:nvPr/>
        </p:nvPicPr>
        <p:blipFill rotWithShape="1">
          <a:blip r:embed="rId6">
            <a:alphaModFix/>
          </a:blip>
          <a:srcRect b="0" l="0" r="0" t="0"/>
          <a:stretch/>
        </p:blipFill>
        <p:spPr>
          <a:xfrm>
            <a:off x="6368055" y="1704265"/>
            <a:ext cx="228543" cy="228543"/>
          </a:xfrm>
          <a:prstGeom prst="rect">
            <a:avLst/>
          </a:prstGeom>
          <a:noFill/>
          <a:ln>
            <a:noFill/>
          </a:ln>
        </p:spPr>
      </p:pic>
      <p:sp>
        <p:nvSpPr>
          <p:cNvPr id="695" name="Google Shape;695;p38"/>
          <p:cNvSpPr/>
          <p:nvPr/>
        </p:nvSpPr>
        <p:spPr>
          <a:xfrm>
            <a:off x="6903702" y="1667272"/>
            <a:ext cx="2171157" cy="1164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Confidential &amp; Anonymous</a:t>
            </a:r>
            <a:endParaRPr/>
          </a:p>
        </p:txBody>
      </p:sp>
      <p:sp>
        <p:nvSpPr>
          <p:cNvPr id="696" name="Google Shape;696;p38"/>
          <p:cNvSpPr/>
          <p:nvPr/>
        </p:nvSpPr>
        <p:spPr>
          <a:xfrm>
            <a:off x="6224235" y="2269262"/>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7" name="Google Shape;697;p38"/>
          <p:cNvPicPr preferRelativeResize="0"/>
          <p:nvPr/>
        </p:nvPicPr>
        <p:blipFill rotWithShape="1">
          <a:blip r:embed="rId7">
            <a:alphaModFix/>
          </a:blip>
          <a:srcRect b="0" l="0" r="0" t="0"/>
          <a:stretch/>
        </p:blipFill>
        <p:spPr>
          <a:xfrm>
            <a:off x="6395641" y="2417911"/>
            <a:ext cx="192833" cy="307105"/>
          </a:xfrm>
          <a:prstGeom prst="rect">
            <a:avLst/>
          </a:prstGeom>
          <a:noFill/>
          <a:ln>
            <a:noFill/>
          </a:ln>
        </p:spPr>
      </p:pic>
      <p:sp>
        <p:nvSpPr>
          <p:cNvPr id="698" name="Google Shape;698;p38"/>
          <p:cNvSpPr/>
          <p:nvPr/>
        </p:nvSpPr>
        <p:spPr>
          <a:xfrm>
            <a:off x="6892990" y="2365581"/>
            <a:ext cx="2171157" cy="30639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Calibri"/>
                <a:ea typeface="Calibri"/>
                <a:cs typeface="Calibri"/>
                <a:sym typeface="Calibri"/>
              </a:rPr>
              <a:t>AACN provides a summary</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result</a:t>
            </a:r>
            <a:endParaRPr/>
          </a:p>
        </p:txBody>
      </p:sp>
      <p:sp>
        <p:nvSpPr>
          <p:cNvPr id="699" name="Google Shape;699;p38"/>
          <p:cNvSpPr/>
          <p:nvPr/>
        </p:nvSpPr>
        <p:spPr>
          <a:xfrm>
            <a:off x="6892990" y="3117110"/>
            <a:ext cx="2171157" cy="53564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200" u="none" cap="none" strike="noStrike">
                <a:solidFill>
                  <a:srgbClr val="FFFFFF"/>
                </a:solidFill>
                <a:latin typeface="Calibri"/>
                <a:ea typeface="Calibri"/>
                <a:cs typeface="Calibri"/>
                <a:sym typeface="Calibri"/>
              </a:rPr>
              <a:t>Overall HWE Score</a:t>
            </a:r>
            <a:endParaRPr/>
          </a:p>
          <a:p>
            <a:pPr indent="0" lvl="0" marL="0" marR="0" rtl="0" algn="l">
              <a:lnSpc>
                <a:spcPct val="100000"/>
              </a:lnSpc>
              <a:spcBef>
                <a:spcPts val="450"/>
              </a:spcBef>
              <a:spcAft>
                <a:spcPts val="0"/>
              </a:spcAft>
              <a:buNone/>
            </a:pPr>
            <a:r>
              <a:rPr b="0" i="0" lang="en-US" sz="1200" u="none" cap="none" strike="noStrike">
                <a:solidFill>
                  <a:srgbClr val="FFFFFF"/>
                </a:solidFill>
                <a:latin typeface="Calibri"/>
                <a:ea typeface="Calibri"/>
                <a:cs typeface="Calibri"/>
                <a:sym typeface="Calibri"/>
              </a:rPr>
              <a:t>Score based </a:t>
            </a:r>
            <a:r>
              <a:rPr b="0" i="0" lang="en-US" sz="900" u="none" cap="none" strike="noStrike">
                <a:solidFill>
                  <a:srgbClr val="FFFFFF"/>
                </a:solidFill>
                <a:latin typeface="Arial"/>
                <a:ea typeface="Arial"/>
                <a:cs typeface="Arial"/>
                <a:sym typeface="Arial"/>
              </a:rPr>
              <a:t>on each standard</a:t>
            </a:r>
            <a:endParaRPr/>
          </a:p>
          <a:p>
            <a:pPr indent="0" lvl="0" marL="0" marR="0" rtl="0" algn="l">
              <a:lnSpc>
                <a:spcPct val="100000"/>
              </a:lnSpc>
              <a:spcBef>
                <a:spcPts val="450"/>
              </a:spcBef>
              <a:spcAft>
                <a:spcPts val="0"/>
              </a:spcAft>
              <a:buNone/>
            </a:pPr>
            <a:r>
              <a:rPr b="0" i="0" lang="en-US" sz="900" u="none" cap="none" strike="noStrike">
                <a:solidFill>
                  <a:srgbClr val="FFFFFF"/>
                </a:solidFill>
                <a:latin typeface="Arial"/>
                <a:ea typeface="Arial"/>
                <a:cs typeface="Arial"/>
                <a:sym typeface="Arial"/>
              </a:rPr>
              <a:t>Provides a place to start</a:t>
            </a:r>
            <a:endParaRPr b="0" i="0" sz="1050" u="none" cap="none" strike="noStrike">
              <a:solidFill>
                <a:srgbClr val="000000"/>
              </a:solidFill>
              <a:latin typeface="Arial"/>
              <a:ea typeface="Arial"/>
              <a:cs typeface="Arial"/>
              <a:sym typeface="Arial"/>
            </a:endParaRPr>
          </a:p>
        </p:txBody>
      </p:sp>
      <p:sp>
        <p:nvSpPr>
          <p:cNvPr id="700" name="Google Shape;700;p38"/>
          <p:cNvSpPr/>
          <p:nvPr/>
        </p:nvSpPr>
        <p:spPr>
          <a:xfrm>
            <a:off x="6250213" y="3074209"/>
            <a:ext cx="535647" cy="535647"/>
          </a:xfrm>
          <a:prstGeom prst="ellipse">
            <a:avLst/>
          </a:prstGeom>
          <a:solidFill>
            <a:srgbClr val="00A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01" name="Google Shape;701;p38"/>
          <p:cNvPicPr preferRelativeResize="0"/>
          <p:nvPr/>
        </p:nvPicPr>
        <p:blipFill rotWithShape="1">
          <a:blip r:embed="rId8">
            <a:alphaModFix/>
          </a:blip>
          <a:srcRect b="0" l="0" r="0" t="0"/>
          <a:stretch/>
        </p:blipFill>
        <p:spPr>
          <a:xfrm>
            <a:off x="6432343" y="3245615"/>
            <a:ext cx="214259" cy="235685"/>
          </a:xfrm>
          <a:prstGeom prst="rect">
            <a:avLst/>
          </a:prstGeom>
          <a:noFill/>
          <a:ln>
            <a:noFill/>
          </a:ln>
        </p:spPr>
      </p:pic>
      <p:sp>
        <p:nvSpPr>
          <p:cNvPr id="702" name="Google Shape;702;p38"/>
          <p:cNvSpPr/>
          <p:nvPr/>
        </p:nvSpPr>
        <p:spPr>
          <a:xfrm>
            <a:off x="6892990" y="3262737"/>
            <a:ext cx="2171157" cy="1164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It's FREE!</a:t>
            </a:r>
            <a:endParaRPr b="0" i="0" sz="1050" u="none" cap="none" strike="noStrike">
              <a:solidFill>
                <a:schemeClr val="dk1"/>
              </a:solidFill>
              <a:latin typeface="Arial"/>
              <a:ea typeface="Arial"/>
              <a:cs typeface="Arial"/>
              <a:sym typeface="Arial"/>
            </a:endParaRPr>
          </a:p>
        </p:txBody>
      </p:sp>
      <p:sp>
        <p:nvSpPr>
          <p:cNvPr id="703" name="Google Shape;703;p38"/>
          <p:cNvSpPr/>
          <p:nvPr/>
        </p:nvSpPr>
        <p:spPr>
          <a:xfrm>
            <a:off x="6892990" y="4208760"/>
            <a:ext cx="2171157" cy="31853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en-US" sz="900" u="none" cap="none" strike="noStrike">
                <a:solidFill>
                  <a:srgbClr val="FFFFFF"/>
                </a:solidFill>
                <a:latin typeface="Arial"/>
                <a:ea typeface="Arial"/>
                <a:cs typeface="Arial"/>
                <a:sym typeface="Arial"/>
              </a:rPr>
              <a:t>www.aacn.org/hwe</a:t>
            </a:r>
            <a:endParaRPr b="0" i="0" sz="1050" u="none" cap="none" strike="noStrike">
              <a:solidFill>
                <a:srgbClr val="000000"/>
              </a:solidFill>
              <a:latin typeface="Arial"/>
              <a:ea typeface="Arial"/>
              <a:cs typeface="Arial"/>
              <a:sym typeface="Arial"/>
            </a:endParaRPr>
          </a:p>
        </p:txBody>
      </p:sp>
      <p:pic>
        <p:nvPicPr>
          <p:cNvPr id="704" name="Google Shape;704;p38"/>
          <p:cNvPicPr preferRelativeResize="0"/>
          <p:nvPr/>
        </p:nvPicPr>
        <p:blipFill rotWithShape="1">
          <a:blip r:embed="rId9">
            <a:alphaModFix/>
          </a:blip>
          <a:srcRect b="0" l="0" r="0" t="0"/>
          <a:stretch/>
        </p:blipFill>
        <p:spPr>
          <a:xfrm>
            <a:off x="279959" y="301937"/>
            <a:ext cx="2846828" cy="1897885"/>
          </a:xfrm>
          <a:prstGeom prst="rect">
            <a:avLst/>
          </a:prstGeom>
          <a:noFill/>
          <a:ln>
            <a:noFill/>
          </a:ln>
        </p:spPr>
      </p:pic>
      <p:sp>
        <p:nvSpPr>
          <p:cNvPr id="705" name="Google Shape;705;p38"/>
          <p:cNvSpPr txBox="1"/>
          <p:nvPr/>
        </p:nvSpPr>
        <p:spPr>
          <a:xfrm>
            <a:off x="178321" y="2202467"/>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39"/>
          <p:cNvSpPr txBox="1"/>
          <p:nvPr>
            <p:ph idx="4294967295" type="title"/>
          </p:nvPr>
        </p:nvSpPr>
        <p:spPr>
          <a:xfrm>
            <a:off x="628650" y="449218"/>
            <a:ext cx="7886700" cy="77311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b="1" i="0" lang="en-US" u="none" strike="noStrike">
                <a:solidFill>
                  <a:srgbClr val="000000"/>
                </a:solidFill>
                <a:latin typeface="Calibri"/>
                <a:ea typeface="Calibri"/>
                <a:cs typeface="Calibri"/>
                <a:sym typeface="Calibri"/>
              </a:rPr>
              <a:t>Want to learn more about staffing? Use these resources</a:t>
            </a:r>
            <a:endParaRPr b="1"/>
          </a:p>
        </p:txBody>
      </p:sp>
      <p:pic>
        <p:nvPicPr>
          <p:cNvPr descr="A qr code with a green and white background&#10;&#10;Description automatically generated" id="711" name="Google Shape;711;p39"/>
          <p:cNvPicPr preferRelativeResize="0"/>
          <p:nvPr/>
        </p:nvPicPr>
        <p:blipFill rotWithShape="1">
          <a:blip r:embed="rId3">
            <a:alphaModFix/>
          </a:blip>
          <a:srcRect b="0" l="0" r="0" t="0"/>
          <a:stretch/>
        </p:blipFill>
        <p:spPr>
          <a:xfrm>
            <a:off x="3499331" y="1556861"/>
            <a:ext cx="2527396" cy="2703013"/>
          </a:xfrm>
          <a:prstGeom prst="rect">
            <a:avLst/>
          </a:prstGeom>
          <a:noFill/>
          <a:ln>
            <a:noFill/>
          </a:ln>
        </p:spPr>
      </p:pic>
      <p:pic>
        <p:nvPicPr>
          <p:cNvPr id="712" name="Google Shape;712;p39"/>
          <p:cNvPicPr preferRelativeResize="0"/>
          <p:nvPr/>
        </p:nvPicPr>
        <p:blipFill rotWithShape="1">
          <a:blip r:embed="rId4">
            <a:alphaModFix/>
          </a:blip>
          <a:srcRect b="0" l="0" r="0" t="0"/>
          <a:stretch/>
        </p:blipFill>
        <p:spPr>
          <a:xfrm>
            <a:off x="201557" y="1314124"/>
            <a:ext cx="3270732" cy="3230049"/>
          </a:xfrm>
          <a:prstGeom prst="rect">
            <a:avLst/>
          </a:prstGeom>
          <a:noFill/>
          <a:ln>
            <a:noFill/>
          </a:ln>
        </p:spPr>
      </p:pic>
      <p:pic>
        <p:nvPicPr>
          <p:cNvPr id="713" name="Google Shape;713;p39"/>
          <p:cNvPicPr preferRelativeResize="0"/>
          <p:nvPr/>
        </p:nvPicPr>
        <p:blipFill rotWithShape="1">
          <a:blip r:embed="rId5">
            <a:alphaModFix/>
          </a:blip>
          <a:srcRect b="0" l="0" r="0" t="0"/>
          <a:stretch/>
        </p:blipFill>
        <p:spPr>
          <a:xfrm>
            <a:off x="6221751" y="1556861"/>
            <a:ext cx="2527395" cy="2703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
          <p:cNvSpPr txBox="1"/>
          <p:nvPr>
            <p:ph type="title"/>
          </p:nvPr>
        </p:nvSpPr>
        <p:spPr>
          <a:xfrm>
            <a:off x="628650" y="495300"/>
            <a:ext cx="1173646"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lang="en-US"/>
              <a:t>2005</a:t>
            </a:r>
            <a:endParaRPr/>
          </a:p>
        </p:txBody>
      </p:sp>
      <p:pic>
        <p:nvPicPr>
          <p:cNvPr id="342" name="Google Shape;342;p4"/>
          <p:cNvPicPr preferRelativeResize="0"/>
          <p:nvPr/>
        </p:nvPicPr>
        <p:blipFill rotWithShape="1">
          <a:blip r:embed="rId3">
            <a:alphaModFix/>
          </a:blip>
          <a:srcRect b="0" l="0" r="0" t="0"/>
          <a:stretch/>
        </p:blipFill>
        <p:spPr>
          <a:xfrm>
            <a:off x="2964802" y="424070"/>
            <a:ext cx="3060814" cy="411176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40"/>
          <p:cNvSpPr txBox="1"/>
          <p:nvPr>
            <p:ph type="title"/>
          </p:nvPr>
        </p:nvSpPr>
        <p:spPr>
          <a:xfrm>
            <a:off x="628650" y="495300"/>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latin typeface="Calibri"/>
                <a:ea typeface="Calibri"/>
                <a:cs typeface="Calibri"/>
                <a:sym typeface="Calibri"/>
              </a:rPr>
              <a:t>Take Home Message</a:t>
            </a:r>
            <a:endParaRPr/>
          </a:p>
        </p:txBody>
      </p:sp>
      <p:sp>
        <p:nvSpPr>
          <p:cNvPr id="719" name="Google Shape;719;p40"/>
          <p:cNvSpPr txBox="1"/>
          <p:nvPr>
            <p:ph idx="1" type="body"/>
          </p:nvPr>
        </p:nvSpPr>
        <p:spPr>
          <a:xfrm>
            <a:off x="628649" y="1369219"/>
            <a:ext cx="7686191" cy="3156286"/>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800"/>
              </a:spcBef>
              <a:spcAft>
                <a:spcPts val="0"/>
              </a:spcAft>
              <a:buClr>
                <a:schemeClr val="dk1"/>
              </a:buClr>
              <a:buSzPts val="1400"/>
              <a:buChar char="•"/>
            </a:pPr>
            <a:r>
              <a:rPr lang="en-US" sz="1800">
                <a:solidFill>
                  <a:schemeClr val="dk1"/>
                </a:solidFill>
                <a:latin typeface="Calibri"/>
                <a:ea typeface="Calibri"/>
                <a:cs typeface="Calibri"/>
                <a:sym typeface="Calibri"/>
              </a:rPr>
              <a:t>There is a direct link between the work environment, patient safety, and optimal outcomes. Therefore, if we are not addressing our work environment, we are not addressing patient safety.</a:t>
            </a:r>
            <a:endParaRPr/>
          </a:p>
          <a:p>
            <a:pPr indent="-317500" lvl="0" marL="457200" rtl="0" algn="l">
              <a:lnSpc>
                <a:spcPct val="90000"/>
              </a:lnSpc>
              <a:spcBef>
                <a:spcPts val="800"/>
              </a:spcBef>
              <a:spcAft>
                <a:spcPts val="0"/>
              </a:spcAft>
              <a:buClr>
                <a:schemeClr val="dk1"/>
              </a:buClr>
              <a:buSzPts val="1400"/>
              <a:buChar char="•"/>
            </a:pPr>
            <a:r>
              <a:rPr lang="en-US" sz="1800">
                <a:solidFill>
                  <a:srgbClr val="111111"/>
                </a:solidFill>
                <a:latin typeface="Calibri"/>
                <a:ea typeface="Calibri"/>
                <a:cs typeface="Calibri"/>
                <a:sym typeface="Calibri"/>
              </a:rPr>
              <a:t>Healthy work environments do not just happen. Therefore, little will change if there is no focused effort on addressing work environment issues.</a:t>
            </a:r>
            <a:endParaRPr/>
          </a:p>
          <a:p>
            <a:pPr indent="-317500" lvl="0" marL="457200" rtl="0" algn="l">
              <a:lnSpc>
                <a:spcPct val="90000"/>
              </a:lnSpc>
              <a:spcBef>
                <a:spcPts val="800"/>
              </a:spcBef>
              <a:spcAft>
                <a:spcPts val="0"/>
              </a:spcAft>
              <a:buClr>
                <a:schemeClr val="dk1"/>
              </a:buClr>
              <a:buSzPts val="1400"/>
              <a:buChar char="•"/>
            </a:pPr>
            <a:r>
              <a:rPr lang="en-US" sz="1800">
                <a:solidFill>
                  <a:schemeClr val="dk1"/>
                </a:solidFill>
                <a:latin typeface="Calibri"/>
                <a:ea typeface="Calibri"/>
                <a:cs typeface="Calibri"/>
                <a:sym typeface="Calibri"/>
              </a:rPr>
              <a:t>Creating HWEs requires changing long-standing cultures, traditions, and hierarchies. Therefore, everyone must be involved in the creation of healthy work environments.</a:t>
            </a:r>
            <a:endParaRPr sz="1800">
              <a:latin typeface="Calibri"/>
              <a:ea typeface="Calibri"/>
              <a:cs typeface="Calibri"/>
              <a:sym typeface="Calibri"/>
            </a:endParaRPr>
          </a:p>
          <a:p>
            <a:pPr indent="-228600" lvl="0" marL="457200" rtl="0" algn="l">
              <a:lnSpc>
                <a:spcPct val="90000"/>
              </a:lnSpc>
              <a:spcBef>
                <a:spcPts val="800"/>
              </a:spcBef>
              <a:spcAft>
                <a:spcPts val="0"/>
              </a:spcAft>
              <a:buClr>
                <a:schemeClr val="dk1"/>
              </a:buClr>
              <a:buSzPts val="1400"/>
              <a:buNone/>
            </a:pPr>
            <a:r>
              <a:t/>
            </a:r>
            <a:endParaRPr sz="1200">
              <a:solidFill>
                <a:schemeClr val="dk1"/>
              </a:solidFill>
              <a:latin typeface="Calibri"/>
              <a:ea typeface="Calibri"/>
              <a:cs typeface="Calibri"/>
              <a:sym typeface="Calibri"/>
            </a:endParaRPr>
          </a:p>
          <a:p>
            <a:pPr indent="0" lvl="0" marL="139700" rtl="0" algn="ctr">
              <a:lnSpc>
                <a:spcPct val="90000"/>
              </a:lnSpc>
              <a:spcBef>
                <a:spcPts val="800"/>
              </a:spcBef>
              <a:spcAft>
                <a:spcPts val="0"/>
              </a:spcAft>
              <a:buSzPts val="1400"/>
              <a:buNone/>
            </a:pPr>
            <a:r>
              <a:rPr lang="en-US" sz="2400">
                <a:solidFill>
                  <a:srgbClr val="111111"/>
                </a:solidFill>
                <a:latin typeface="Calibri"/>
                <a:ea typeface="Calibri"/>
                <a:cs typeface="Calibri"/>
                <a:sym typeface="Calibri"/>
              </a:rPr>
              <a:t>Implementation matters!</a:t>
            </a:r>
            <a:endParaRPr/>
          </a:p>
          <a:p>
            <a:pPr indent="-228600" lvl="0" marL="457200" rtl="0" algn="l">
              <a:lnSpc>
                <a:spcPct val="90000"/>
              </a:lnSpc>
              <a:spcBef>
                <a:spcPts val="800"/>
              </a:spcBef>
              <a:spcAft>
                <a:spcPts val="0"/>
              </a:spcAft>
              <a:buClr>
                <a:schemeClr val="dk1"/>
              </a:buClr>
              <a:buSzPts val="1400"/>
              <a:buNone/>
            </a:pPr>
            <a:r>
              <a:t/>
            </a:r>
            <a:endParaRPr sz="1200">
              <a:solidFill>
                <a:schemeClr val="dk1"/>
              </a:solidFill>
              <a:latin typeface="Calibri"/>
              <a:ea typeface="Calibri"/>
              <a:cs typeface="Calibri"/>
              <a:sym typeface="Calibri"/>
            </a:endParaRPr>
          </a:p>
          <a:p>
            <a:pPr indent="-228600" lvl="0" marL="457200" rtl="0" algn="l">
              <a:lnSpc>
                <a:spcPct val="90000"/>
              </a:lnSpc>
              <a:spcBef>
                <a:spcPts val="800"/>
              </a:spcBef>
              <a:spcAft>
                <a:spcPts val="0"/>
              </a:spcAft>
              <a:buClr>
                <a:schemeClr val="dk1"/>
              </a:buClr>
              <a:buSzPts val="1400"/>
              <a:buNone/>
            </a:pPr>
            <a:r>
              <a:t/>
            </a:r>
            <a:endParaRPr sz="1200">
              <a:solidFill>
                <a:schemeClr val="dk1"/>
              </a:solidFill>
              <a:latin typeface="Calibri"/>
              <a:ea typeface="Calibri"/>
              <a:cs typeface="Calibri"/>
              <a:sym typeface="Calibri"/>
            </a:endParaRPr>
          </a:p>
          <a:p>
            <a:pPr indent="-228600" lvl="0" marL="457200" rtl="0" algn="l">
              <a:lnSpc>
                <a:spcPct val="90000"/>
              </a:lnSpc>
              <a:spcBef>
                <a:spcPts val="800"/>
              </a:spcBef>
              <a:spcAft>
                <a:spcPts val="0"/>
              </a:spcAft>
              <a:buClr>
                <a:schemeClr val="dk1"/>
              </a:buClr>
              <a:buSzPts val="1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41"/>
          <p:cNvSpPr txBox="1"/>
          <p:nvPr>
            <p:ph idx="1" type="body"/>
          </p:nvPr>
        </p:nvSpPr>
        <p:spPr>
          <a:xfrm>
            <a:off x="1935669" y="1549178"/>
            <a:ext cx="5689350" cy="2791327"/>
          </a:xfrm>
          <a:prstGeom prst="rect">
            <a:avLst/>
          </a:prstGeom>
          <a:noFill/>
          <a:ln>
            <a:noFill/>
          </a:ln>
        </p:spPr>
        <p:txBody>
          <a:bodyPr anchorCtr="0" anchor="t" bIns="34275" lIns="68550" spcFirstLastPara="1" rIns="68550" wrap="square" tIns="34275">
            <a:noAutofit/>
          </a:bodyPr>
          <a:lstStyle/>
          <a:p>
            <a:pPr indent="-257175" lvl="0" marL="342900" rtl="0" algn="l">
              <a:lnSpc>
                <a:spcPct val="90000"/>
              </a:lnSpc>
              <a:spcBef>
                <a:spcPts val="750"/>
              </a:spcBef>
              <a:spcAft>
                <a:spcPts val="0"/>
              </a:spcAft>
              <a:buSzPts val="1800"/>
              <a:buAutoNum type="arabicPeriod"/>
            </a:pPr>
            <a:r>
              <a:rPr lang="en-US"/>
              <a:t>Assess</a:t>
            </a:r>
            <a:endParaRPr/>
          </a:p>
          <a:p>
            <a:pPr indent="-257175" lvl="0" marL="342900" rtl="0" algn="l">
              <a:lnSpc>
                <a:spcPct val="90000"/>
              </a:lnSpc>
              <a:spcBef>
                <a:spcPts val="600"/>
              </a:spcBef>
              <a:spcAft>
                <a:spcPts val="0"/>
              </a:spcAft>
              <a:buSzPts val="1800"/>
              <a:buAutoNum type="arabicPeriod"/>
            </a:pPr>
            <a:r>
              <a:rPr lang="en-US"/>
              <a:t>Discuss (What, Why, Who, and How)</a:t>
            </a:r>
            <a:endParaRPr/>
          </a:p>
          <a:p>
            <a:pPr indent="-257175" lvl="0" marL="342900" rtl="0" algn="l">
              <a:lnSpc>
                <a:spcPct val="90000"/>
              </a:lnSpc>
              <a:spcBef>
                <a:spcPts val="600"/>
              </a:spcBef>
              <a:spcAft>
                <a:spcPts val="0"/>
              </a:spcAft>
              <a:buSzPts val="1800"/>
              <a:buAutoNum type="arabicPeriod"/>
            </a:pPr>
            <a:r>
              <a:rPr lang="en-US"/>
              <a:t>Develop a plan</a:t>
            </a:r>
            <a:endParaRPr/>
          </a:p>
          <a:p>
            <a:pPr indent="-257175" lvl="0" marL="342900" rtl="0" algn="l">
              <a:lnSpc>
                <a:spcPct val="90000"/>
              </a:lnSpc>
              <a:spcBef>
                <a:spcPts val="600"/>
              </a:spcBef>
              <a:spcAft>
                <a:spcPts val="0"/>
              </a:spcAft>
              <a:buSzPts val="1800"/>
              <a:buAutoNum type="arabicPeriod"/>
            </a:pPr>
            <a:r>
              <a:rPr lang="en-US"/>
              <a:t>Take action </a:t>
            </a:r>
            <a:endParaRPr/>
          </a:p>
          <a:p>
            <a:pPr indent="-257175" lvl="0" marL="342900" rtl="0" algn="l">
              <a:lnSpc>
                <a:spcPct val="90000"/>
              </a:lnSpc>
              <a:spcBef>
                <a:spcPts val="600"/>
              </a:spcBef>
              <a:spcAft>
                <a:spcPts val="0"/>
              </a:spcAft>
              <a:buSzPts val="1800"/>
              <a:buAutoNum type="arabicPeriod"/>
            </a:pPr>
            <a:r>
              <a:rPr lang="en-US"/>
              <a:t>Reassess</a:t>
            </a:r>
            <a:endParaRPr/>
          </a:p>
          <a:p>
            <a:pPr indent="-257175" lvl="0" marL="342900" rtl="0" algn="l">
              <a:lnSpc>
                <a:spcPct val="90000"/>
              </a:lnSpc>
              <a:spcBef>
                <a:spcPts val="600"/>
              </a:spcBef>
              <a:spcAft>
                <a:spcPts val="0"/>
              </a:spcAft>
              <a:buSzPts val="1800"/>
              <a:buAutoNum type="arabicPeriod"/>
            </a:pPr>
            <a:r>
              <a:rPr lang="en-US"/>
              <a:t>Evolve</a:t>
            </a:r>
            <a:endParaRPr/>
          </a:p>
          <a:p>
            <a:pPr indent="-257175" lvl="0" marL="342900" rtl="0" algn="l">
              <a:lnSpc>
                <a:spcPct val="90000"/>
              </a:lnSpc>
              <a:spcBef>
                <a:spcPts val="600"/>
              </a:spcBef>
              <a:spcAft>
                <a:spcPts val="600"/>
              </a:spcAft>
              <a:buSzPts val="1800"/>
              <a:buAutoNum type="arabicPeriod"/>
            </a:pPr>
            <a:r>
              <a:rPr lang="en-US"/>
              <a:t>Spread/sustain</a:t>
            </a:r>
            <a:endParaRPr/>
          </a:p>
        </p:txBody>
      </p:sp>
      <p:sp>
        <p:nvSpPr>
          <p:cNvPr id="726" name="Google Shape;726;p41"/>
          <p:cNvSpPr txBox="1"/>
          <p:nvPr/>
        </p:nvSpPr>
        <p:spPr>
          <a:xfrm>
            <a:off x="193728" y="549886"/>
            <a:ext cx="8756543" cy="784808"/>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None/>
            </a:pPr>
            <a:r>
              <a:rPr b="1" i="0" lang="en-US" sz="2100" u="none" cap="none" strike="noStrike">
                <a:solidFill>
                  <a:schemeClr val="dk1"/>
                </a:solidFill>
                <a:latin typeface="Calibri"/>
                <a:ea typeface="Calibri"/>
                <a:cs typeface="Calibri"/>
                <a:sym typeface="Calibri"/>
              </a:rPr>
              <a:t>A Healthy Work Environment is an ongoing journey that involves ongoing growth and evolution….there is no finish line!</a:t>
            </a:r>
            <a:endParaRPr b="1" i="0" sz="21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2"/>
          <p:cNvSpPr txBox="1"/>
          <p:nvPr>
            <p:ph type="title"/>
          </p:nvPr>
        </p:nvSpPr>
        <p:spPr>
          <a:xfrm>
            <a:off x="628650" y="99642"/>
            <a:ext cx="7886700" cy="772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latin typeface="Calibri"/>
                <a:ea typeface="Calibri"/>
                <a:cs typeface="Calibri"/>
                <a:sym typeface="Calibri"/>
              </a:rPr>
              <a:t>References</a:t>
            </a:r>
            <a:endParaRPr/>
          </a:p>
        </p:txBody>
      </p:sp>
      <p:sp>
        <p:nvSpPr>
          <p:cNvPr id="732" name="Google Shape;732;p42"/>
          <p:cNvSpPr txBox="1"/>
          <p:nvPr>
            <p:ph idx="1" type="body"/>
          </p:nvPr>
        </p:nvSpPr>
        <p:spPr>
          <a:xfrm>
            <a:off x="366792" y="719375"/>
            <a:ext cx="8410416" cy="3512244"/>
          </a:xfrm>
          <a:prstGeom prst="rect">
            <a:avLst/>
          </a:prstGeom>
          <a:noFill/>
          <a:ln>
            <a:noFill/>
          </a:ln>
        </p:spPr>
        <p:txBody>
          <a:bodyPr anchorCtr="0" anchor="t" bIns="34275" lIns="68575" spcFirstLastPara="1" rIns="68575" wrap="square" tIns="34275">
            <a:noAutofit/>
          </a:bodyPr>
          <a:lstStyle/>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AACN.  (2021). Creating healthy work environments: An evidence-based toolkit for nurses (2</a:t>
            </a:r>
            <a:r>
              <a:rPr baseline="30000" lang="en-US" sz="1200">
                <a:latin typeface="Calibri"/>
                <a:ea typeface="Calibri"/>
                <a:cs typeface="Calibri"/>
                <a:sym typeface="Calibri"/>
              </a:rPr>
              <a:t>nd</a:t>
            </a:r>
            <a:r>
              <a:rPr lang="en-US" sz="1200">
                <a:latin typeface="Calibri"/>
                <a:ea typeface="Calibri"/>
                <a:cs typeface="Calibri"/>
                <a:sym typeface="Calibri"/>
              </a:rPr>
              <a:t> ed.). Retrieved from </a:t>
            </a:r>
            <a:r>
              <a:rPr lang="en-US" sz="1200" u="sng">
                <a:solidFill>
                  <a:schemeClr val="hlink"/>
                </a:solidFill>
                <a:latin typeface="Calibri"/>
                <a:ea typeface="Calibri"/>
                <a:cs typeface="Calibri"/>
                <a:sym typeface="Calibri"/>
                <a:hlinkClick r:id="rId3"/>
              </a:rPr>
              <a:t>https://www.aacn.org/~/media/aacn-website/nursing-excellence/healthy-work-environment/hwetoolkit.pdf?la=en</a:t>
            </a:r>
            <a:r>
              <a:rPr lang="en-US" sz="1200">
                <a:latin typeface="Calibri"/>
                <a:ea typeface="Calibri"/>
                <a:cs typeface="Calibri"/>
                <a:sym typeface="Calibri"/>
              </a:rPr>
              <a:t>  </a:t>
            </a:r>
            <a:endParaRPr/>
          </a:p>
          <a:p>
            <a:pPr indent="0" lvl="0" marL="0" marR="0" rtl="0" algn="l">
              <a:lnSpc>
                <a:spcPct val="107000"/>
              </a:lnSpc>
              <a:spcBef>
                <a:spcPts val="0"/>
              </a:spcBef>
              <a:spcAft>
                <a:spcPts val="0"/>
              </a:spcAft>
              <a:buSzPts val="1400"/>
              <a:buNone/>
            </a:pPr>
            <a:r>
              <a:t/>
            </a:r>
            <a:endParaRPr sz="1200">
              <a:latin typeface="Calibri"/>
              <a:ea typeface="Calibri"/>
              <a:cs typeface="Calibri"/>
              <a:sym typeface="Calibri"/>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Barden C., Cassidy L., &amp; Cardin S. (2016). AACN standards for establishing and sustaining healthy work environments: A journey to excellence (2nd ed.). American Association of Critical-Care Nurses; 2016. </a:t>
            </a:r>
            <a:r>
              <a:rPr lang="en-US" sz="1200" u="sng">
                <a:solidFill>
                  <a:schemeClr val="hlink"/>
                </a:solidFill>
                <a:latin typeface="Calibri"/>
                <a:ea typeface="Calibri"/>
                <a:cs typeface="Calibri"/>
                <a:sym typeface="Calibri"/>
                <a:hlinkClick r:id="rId4"/>
              </a:rPr>
              <a:t>https://www.aacn.org/nursing-excellence/standards/aacn-standards-for-establishing-and-sustaining-healthy-work-environments</a:t>
            </a:r>
            <a:r>
              <a:rPr lang="en-US" sz="1200">
                <a:latin typeface="Calibri"/>
                <a:ea typeface="Calibri"/>
                <a:cs typeface="Calibri"/>
                <a:sym typeface="Calibri"/>
              </a:rPr>
              <a:t> </a:t>
            </a:r>
            <a:endParaRPr/>
          </a:p>
          <a:p>
            <a:pPr indent="0" lvl="0" marL="0" marR="0" rtl="0" algn="l">
              <a:lnSpc>
                <a:spcPct val="107000"/>
              </a:lnSpc>
              <a:spcBef>
                <a:spcPts val="0"/>
              </a:spcBef>
              <a:spcAft>
                <a:spcPts val="0"/>
              </a:spcAft>
              <a:buSzPts val="1400"/>
              <a:buNone/>
            </a:pPr>
            <a:r>
              <a:t/>
            </a:r>
            <a:endParaRPr sz="1200">
              <a:latin typeface="Calibri"/>
              <a:ea typeface="Calibri"/>
              <a:cs typeface="Calibri"/>
              <a:sym typeface="Calibri"/>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Kester, K., Pena, H., Shuford, C., Hansen, C., Stokes, J., Brooks, K., Bolton, T., Ornell, A., Parker, P., Febre, J., Andrews, K., Flynn, G., Ruiz, R., Evans, T., Kettle, M., Minter, J., &amp; Granger, B. (2021). Implementing AACN's Healthy Work Environment Framework in an Intensive Care Unit. </a:t>
            </a:r>
            <a:r>
              <a:rPr i="1" lang="en-US" sz="1200">
                <a:latin typeface="Calibri"/>
                <a:ea typeface="Calibri"/>
                <a:cs typeface="Calibri"/>
                <a:sym typeface="Calibri"/>
              </a:rPr>
              <a:t>American journal of critical care, 30</a:t>
            </a:r>
            <a:r>
              <a:rPr lang="en-US" sz="1200">
                <a:latin typeface="Calibri"/>
                <a:ea typeface="Calibri"/>
                <a:cs typeface="Calibri"/>
                <a:sym typeface="Calibri"/>
              </a:rPr>
              <a:t>(6), 426–433. </a:t>
            </a:r>
            <a:r>
              <a:rPr lang="en-US" sz="1200" u="sng">
                <a:solidFill>
                  <a:schemeClr val="hlink"/>
                </a:solidFill>
                <a:latin typeface="Calibri"/>
                <a:ea typeface="Calibri"/>
                <a:cs typeface="Calibri"/>
                <a:sym typeface="Calibri"/>
                <a:hlinkClick r:id="rId5"/>
              </a:rPr>
              <a:t>https://doi.org/10.4037/ajcc2021108</a:t>
            </a:r>
            <a:endParaRPr sz="1200">
              <a:latin typeface="Calibri"/>
              <a:ea typeface="Calibri"/>
              <a:cs typeface="Calibri"/>
              <a:sym typeface="Calibri"/>
            </a:endParaRPr>
          </a:p>
          <a:p>
            <a:pPr indent="0" lvl="0" marL="0" marR="0" rtl="0" algn="l">
              <a:lnSpc>
                <a:spcPct val="107000"/>
              </a:lnSpc>
              <a:spcBef>
                <a:spcPts val="0"/>
              </a:spcBef>
              <a:spcAft>
                <a:spcPts val="0"/>
              </a:spcAft>
              <a:buSzPts val="1400"/>
              <a:buNone/>
            </a:pPr>
            <a:r>
              <a:t/>
            </a:r>
            <a:endParaRPr sz="1200">
              <a:latin typeface="Calibri"/>
              <a:ea typeface="Calibri"/>
              <a:cs typeface="Calibri"/>
              <a:sym typeface="Calibri"/>
            </a:endParaRPr>
          </a:p>
          <a:p>
            <a:pPr indent="0" lvl="0" marL="0" marR="0" rtl="0" algn="l">
              <a:lnSpc>
                <a:spcPct val="107000"/>
              </a:lnSpc>
              <a:spcBef>
                <a:spcPts val="0"/>
              </a:spcBef>
              <a:spcAft>
                <a:spcPts val="0"/>
              </a:spcAft>
              <a:buSzPts val="1400"/>
              <a:buNone/>
            </a:pPr>
            <a:r>
              <a:rPr b="0" i="0" lang="en-US" sz="1200" u="none" cap="none" strike="noStrike">
                <a:solidFill>
                  <a:srgbClr val="424242"/>
                </a:solidFill>
                <a:latin typeface="Calibri"/>
                <a:ea typeface="Calibri"/>
                <a:cs typeface="Calibri"/>
                <a:sym typeface="Calibri"/>
              </a:rPr>
              <a:t>Ulrich, B., Cassidy, L., Barden, C., Varn-Davis, N., &amp; Delgado, S. A. (2022). National Nurse Work Environments - October 2021: A Status Report. </a:t>
            </a:r>
            <a:r>
              <a:rPr b="0" i="1" lang="en-US" sz="1200" u="none" cap="none" strike="noStrike">
                <a:solidFill>
                  <a:srgbClr val="424242"/>
                </a:solidFill>
                <a:latin typeface="Calibri"/>
                <a:ea typeface="Calibri"/>
                <a:cs typeface="Calibri"/>
                <a:sym typeface="Calibri"/>
              </a:rPr>
              <a:t>Critical care nurse, 42</a:t>
            </a:r>
            <a:r>
              <a:rPr b="0" lang="en-US" sz="1200" u="none" cap="none" strike="noStrike">
                <a:solidFill>
                  <a:srgbClr val="424242"/>
                </a:solidFill>
                <a:latin typeface="Calibri"/>
                <a:ea typeface="Calibri"/>
                <a:cs typeface="Calibri"/>
                <a:sym typeface="Calibri"/>
              </a:rPr>
              <a:t>(5), </a:t>
            </a:r>
            <a:r>
              <a:rPr b="0" i="0" lang="en-US" sz="1200" u="none" cap="none" strike="noStrike">
                <a:solidFill>
                  <a:srgbClr val="424242"/>
                </a:solidFill>
                <a:latin typeface="Calibri"/>
                <a:ea typeface="Calibri"/>
                <a:cs typeface="Calibri"/>
                <a:sym typeface="Calibri"/>
              </a:rPr>
              <a:t>58–70. </a:t>
            </a:r>
            <a:r>
              <a:rPr b="0" i="0" lang="en-US" sz="1200" u="sng" cap="none" strike="noStrike">
                <a:solidFill>
                  <a:srgbClr val="424242"/>
                </a:solidFill>
                <a:latin typeface="Calibri"/>
                <a:ea typeface="Calibri"/>
                <a:cs typeface="Calibri"/>
                <a:sym typeface="Calibri"/>
                <a:hlinkClick r:id="rId6">
                  <a:extLst>
                    <a:ext uri="{A12FA001-AC4F-418D-AE19-62706E023703}">
                      <ahyp:hlinkClr val="tx"/>
                    </a:ext>
                  </a:extLst>
                </a:hlinkClick>
              </a:rPr>
              <a:t>https://doi.org/10.4037/ccn2022798</a:t>
            </a:r>
            <a:endParaRPr b="0" i="0" sz="1200" u="none" cap="none" strike="noStrike">
              <a:solidFill>
                <a:srgbClr val="424242"/>
              </a:solidFill>
              <a:latin typeface="Calibri"/>
              <a:ea typeface="Calibri"/>
              <a:cs typeface="Calibri"/>
              <a:sym typeface="Calibri"/>
            </a:endParaRPr>
          </a:p>
          <a:p>
            <a:pPr indent="0" lvl="0" marL="0" marR="0" rtl="0" algn="l">
              <a:lnSpc>
                <a:spcPct val="107000"/>
              </a:lnSpc>
              <a:spcBef>
                <a:spcPts val="0"/>
              </a:spcBef>
              <a:spcAft>
                <a:spcPts val="0"/>
              </a:spcAft>
              <a:buSzPts val="1400"/>
              <a:buNone/>
            </a:pPr>
            <a:r>
              <a:t/>
            </a:r>
            <a:endParaRPr b="0" i="0" sz="1200" u="none" cap="none" strike="noStrike">
              <a:solidFill>
                <a:srgbClr val="424242"/>
              </a:solidFill>
              <a:latin typeface="Calibri"/>
              <a:ea typeface="Calibri"/>
              <a:cs typeface="Calibri"/>
              <a:sym typeface="Calibri"/>
            </a:endParaRPr>
          </a:p>
          <a:p>
            <a:pPr indent="0" lvl="0" marL="0" marR="0" rtl="0" algn="l">
              <a:lnSpc>
                <a:spcPct val="107000"/>
              </a:lnSpc>
              <a:spcBef>
                <a:spcPts val="0"/>
              </a:spcBef>
              <a:spcAft>
                <a:spcPts val="0"/>
              </a:spcAft>
              <a:buSzPts val="1400"/>
              <a:buNone/>
            </a:pPr>
            <a:r>
              <a:rPr lang="en-US" sz="1200">
                <a:latin typeface="Calibri"/>
                <a:ea typeface="Calibri"/>
                <a:cs typeface="Calibri"/>
                <a:sym typeface="Calibri"/>
              </a:rPr>
              <a:t>Al Yahyaei, A., Hewison, A., Efstathiou, N., &amp; Carrick-Sen, D. (2022). Nurses' intention to stay in the work environment in acute healthcare: a systematic review. </a:t>
            </a:r>
            <a:r>
              <a:rPr i="1" lang="en-US" sz="1200">
                <a:latin typeface="Calibri"/>
                <a:ea typeface="Calibri"/>
                <a:cs typeface="Calibri"/>
                <a:sym typeface="Calibri"/>
              </a:rPr>
              <a:t>Journal of research in nursing, 27</a:t>
            </a:r>
            <a:r>
              <a:rPr lang="en-US" sz="1200">
                <a:latin typeface="Calibri"/>
                <a:ea typeface="Calibri"/>
                <a:cs typeface="Calibri"/>
                <a:sym typeface="Calibri"/>
              </a:rPr>
              <a:t>(4), 374–397. </a:t>
            </a:r>
            <a:r>
              <a:rPr lang="en-US" sz="1200" u="sng">
                <a:solidFill>
                  <a:schemeClr val="hlink"/>
                </a:solidFill>
                <a:latin typeface="Calibri"/>
                <a:ea typeface="Calibri"/>
                <a:cs typeface="Calibri"/>
                <a:sym typeface="Calibri"/>
                <a:hlinkClick r:id="rId7"/>
              </a:rPr>
              <a:t>https://doi.org/10.1177/17449871221080731</a:t>
            </a:r>
            <a:r>
              <a:rPr lang="en-US" sz="1200">
                <a:latin typeface="Calibri"/>
                <a:ea typeface="Calibri"/>
                <a:cs typeface="Calibri"/>
                <a:sym typeface="Calibri"/>
              </a:rPr>
              <a:t> </a:t>
            </a:r>
            <a:endParaRPr/>
          </a:p>
          <a:p>
            <a:pPr indent="0" lvl="0" marL="0" marR="0" rtl="0" algn="l">
              <a:lnSpc>
                <a:spcPct val="107000"/>
              </a:lnSpc>
              <a:spcBef>
                <a:spcPts val="0"/>
              </a:spcBef>
              <a:spcAft>
                <a:spcPts val="0"/>
              </a:spcAft>
              <a:buSzPts val="1400"/>
              <a:buNone/>
            </a:pPr>
            <a:r>
              <a:t/>
            </a:r>
            <a:endParaRPr sz="1200">
              <a:latin typeface="Calibri"/>
              <a:ea typeface="Calibri"/>
              <a:cs typeface="Calibri"/>
              <a:sym typeface="Calibri"/>
            </a:endParaRPr>
          </a:p>
          <a:p>
            <a:pPr indent="0" lvl="0" marL="0" rtl="0" algn="l">
              <a:lnSpc>
                <a:spcPct val="107000"/>
              </a:lnSpc>
              <a:spcBef>
                <a:spcPts val="0"/>
              </a:spcBef>
              <a:spcAft>
                <a:spcPts val="0"/>
              </a:spcAft>
              <a:buSzPts val="1400"/>
              <a:buNone/>
            </a:pPr>
            <a:r>
              <a:t/>
            </a:r>
            <a:endParaRPr sz="1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5"/>
          <p:cNvGrpSpPr/>
          <p:nvPr/>
        </p:nvGrpSpPr>
        <p:grpSpPr>
          <a:xfrm>
            <a:off x="69742" y="855796"/>
            <a:ext cx="8533480" cy="3063914"/>
            <a:chOff x="-414523" y="657015"/>
            <a:chExt cx="9200506" cy="3063914"/>
          </a:xfrm>
        </p:grpSpPr>
        <p:pic>
          <p:nvPicPr>
            <p:cNvPr descr="preencoded.png" id="349" name="Google Shape;349;p5"/>
            <p:cNvPicPr preferRelativeResize="0"/>
            <p:nvPr/>
          </p:nvPicPr>
          <p:blipFill rotWithShape="1">
            <a:blip r:embed="rId3">
              <a:alphaModFix/>
            </a:blip>
            <a:srcRect b="0" l="0" r="0" t="0"/>
            <a:stretch/>
          </p:blipFill>
          <p:spPr>
            <a:xfrm>
              <a:off x="-414523" y="792724"/>
              <a:ext cx="9141715" cy="2928205"/>
            </a:xfrm>
            <a:prstGeom prst="rect">
              <a:avLst/>
            </a:prstGeom>
            <a:noFill/>
            <a:ln>
              <a:noFill/>
            </a:ln>
          </p:spPr>
        </p:pic>
        <p:grpSp>
          <p:nvGrpSpPr>
            <p:cNvPr id="350" name="Google Shape;350;p5"/>
            <p:cNvGrpSpPr/>
            <p:nvPr/>
          </p:nvGrpSpPr>
          <p:grpSpPr>
            <a:xfrm>
              <a:off x="-135992" y="657015"/>
              <a:ext cx="8921975" cy="2911510"/>
              <a:chOff x="-152153" y="623885"/>
              <a:chExt cx="8921975" cy="2911510"/>
            </a:xfrm>
          </p:grpSpPr>
          <p:sp>
            <p:nvSpPr>
              <p:cNvPr id="351" name="Google Shape;351;p5"/>
              <p:cNvSpPr/>
              <p:nvPr/>
            </p:nvSpPr>
            <p:spPr>
              <a:xfrm>
                <a:off x="-152153" y="3307953"/>
                <a:ext cx="942739" cy="115052"/>
              </a:xfrm>
              <a:prstGeom prst="rect">
                <a:avLst/>
              </a:prstGeom>
              <a:noFill/>
              <a:ln>
                <a:noFill/>
              </a:ln>
            </p:spPr>
            <p:txBody>
              <a:bodyPr anchorCtr="0" anchor="ctr" bIns="0" lIns="0" spcFirstLastPara="1" rIns="0" wrap="square" tIns="0">
                <a:noAutofit/>
              </a:bodyPr>
              <a:lstStyle/>
              <a:p>
                <a:pPr indent="0" lvl="0" marL="0" marR="0" rtl="0" algn="l">
                  <a:lnSpc>
                    <a:spcPct val="126041"/>
                  </a:lnSpc>
                  <a:spcBef>
                    <a:spcPts val="0"/>
                  </a:spcBef>
                  <a:spcAft>
                    <a:spcPts val="0"/>
                  </a:spcAft>
                  <a:buNone/>
                </a:pPr>
                <a:r>
                  <a:t/>
                </a:r>
                <a:endParaRPr b="1" i="0" sz="1500" u="none" cap="none" strike="noStrike">
                  <a:solidFill>
                    <a:srgbClr val="424242"/>
                  </a:solidFill>
                  <a:latin typeface="Montserrat"/>
                  <a:ea typeface="Montserrat"/>
                  <a:cs typeface="Montserrat"/>
                  <a:sym typeface="Montserrat"/>
                </a:endParaRPr>
              </a:p>
            </p:txBody>
          </p:sp>
          <p:sp>
            <p:nvSpPr>
              <p:cNvPr id="352" name="Google Shape;352;p5"/>
              <p:cNvSpPr/>
              <p:nvPr/>
            </p:nvSpPr>
            <p:spPr>
              <a:xfrm>
                <a:off x="-36041" y="3145363"/>
                <a:ext cx="892800" cy="194400"/>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B050"/>
                    </a:solidFill>
                    <a:latin typeface="Montserrat"/>
                    <a:ea typeface="Montserrat"/>
                    <a:cs typeface="Montserrat"/>
                    <a:sym typeface="Montserrat"/>
                  </a:rPr>
                  <a:t>2001</a:t>
                </a:r>
                <a:endParaRPr b="0" i="0" sz="1500" u="none" cap="none" strike="noStrike">
                  <a:solidFill>
                    <a:srgbClr val="00B050"/>
                  </a:solidFill>
                  <a:latin typeface="Montserrat"/>
                  <a:ea typeface="Montserrat"/>
                  <a:cs typeface="Montserrat"/>
                  <a:sym typeface="Montserrat"/>
                </a:endParaRPr>
              </a:p>
            </p:txBody>
          </p:sp>
          <p:sp>
            <p:nvSpPr>
              <p:cNvPr id="353" name="Google Shape;353;p5"/>
              <p:cNvSpPr/>
              <p:nvPr/>
            </p:nvSpPr>
            <p:spPr>
              <a:xfrm>
                <a:off x="21527" y="2589069"/>
                <a:ext cx="1257000" cy="460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 </a:t>
                </a:r>
                <a:r>
                  <a:rPr b="1" i="0" lang="en-US" sz="1000" u="none" cap="none" strike="noStrike">
                    <a:solidFill>
                      <a:srgbClr val="00B050"/>
                    </a:solidFill>
                    <a:latin typeface="Montserrat"/>
                    <a:ea typeface="Montserrat"/>
                    <a:cs typeface="Montserrat"/>
                    <a:sym typeface="Montserrat"/>
                  </a:rPr>
                  <a:t>Committed to HWEs as a major advocacy priority</a:t>
                </a:r>
                <a:endParaRPr b="1" i="0" sz="1500" u="none" cap="none" strike="noStrike">
                  <a:solidFill>
                    <a:srgbClr val="00B050"/>
                  </a:solidFill>
                  <a:latin typeface="Montserrat"/>
                  <a:ea typeface="Montserrat"/>
                  <a:cs typeface="Montserrat"/>
                  <a:sym typeface="Montserrat"/>
                </a:endParaRPr>
              </a:p>
            </p:txBody>
          </p:sp>
          <p:pic>
            <p:nvPicPr>
              <p:cNvPr descr="preencoded.png" id="354" name="Google Shape;354;p5"/>
              <p:cNvPicPr preferRelativeResize="0"/>
              <p:nvPr/>
            </p:nvPicPr>
            <p:blipFill rotWithShape="1">
              <a:blip r:embed="rId4">
                <a:alphaModFix/>
              </a:blip>
              <a:srcRect b="0" l="0" r="0" t="0"/>
              <a:stretch/>
            </p:blipFill>
            <p:spPr>
              <a:xfrm>
                <a:off x="1154821" y="3053297"/>
                <a:ext cx="221401" cy="299963"/>
              </a:xfrm>
              <a:prstGeom prst="rect">
                <a:avLst/>
              </a:prstGeom>
              <a:noFill/>
              <a:ln>
                <a:noFill/>
              </a:ln>
            </p:spPr>
          </p:pic>
          <p:sp>
            <p:nvSpPr>
              <p:cNvPr id="355" name="Google Shape;355;p5"/>
              <p:cNvSpPr/>
              <p:nvPr/>
            </p:nvSpPr>
            <p:spPr>
              <a:xfrm>
                <a:off x="2130777" y="2461049"/>
                <a:ext cx="1256986" cy="194284"/>
              </a:xfrm>
              <a:prstGeom prst="rect">
                <a:avLst/>
              </a:prstGeom>
              <a:noFill/>
              <a:ln>
                <a:noFill/>
              </a:ln>
            </p:spPr>
            <p:txBody>
              <a:bodyPr anchorCtr="0" anchor="t" bIns="0" lIns="0" spcFirstLastPara="1" rIns="0" wrap="square" tIns="0">
                <a:noAutofit/>
              </a:bodyPr>
              <a:lstStyle/>
              <a:p>
                <a:pPr indent="0" lvl="0" marL="0" marR="0" rtl="0" algn="l">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2002</a:t>
                </a:r>
                <a:endParaRPr b="0" i="0" sz="1500" u="none" cap="none" strike="noStrike">
                  <a:solidFill>
                    <a:srgbClr val="424242"/>
                  </a:solidFill>
                  <a:latin typeface="Montserrat"/>
                  <a:ea typeface="Montserrat"/>
                  <a:cs typeface="Montserrat"/>
                  <a:sym typeface="Montserrat"/>
                </a:endParaRPr>
              </a:p>
            </p:txBody>
          </p:sp>
          <p:sp>
            <p:nvSpPr>
              <p:cNvPr id="356" name="Google Shape;356;p5"/>
              <p:cNvSpPr/>
              <p:nvPr/>
            </p:nvSpPr>
            <p:spPr>
              <a:xfrm>
                <a:off x="1793882" y="2716179"/>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Initiative</a:t>
                </a:r>
                <a:br>
                  <a:rPr b="1" i="0" lang="en-US" sz="1000" u="none" cap="none" strike="noStrike">
                    <a:solidFill>
                      <a:srgbClr val="5A5A4C"/>
                    </a:solidFill>
                    <a:latin typeface="Montserrat"/>
                    <a:ea typeface="Montserrat"/>
                    <a:cs typeface="Montserrat"/>
                    <a:sym typeface="Montserrat"/>
                  </a:rPr>
                </a:br>
                <a:r>
                  <a:rPr b="1" i="0" lang="en-US" sz="1000" u="none" cap="none" strike="noStrike">
                    <a:solidFill>
                      <a:srgbClr val="5A5A4C"/>
                    </a:solidFill>
                    <a:latin typeface="Montserrat"/>
                    <a:ea typeface="Montserrat"/>
                    <a:cs typeface="Montserrat"/>
                    <a:sym typeface="Montserrat"/>
                  </a:rPr>
                  <a:t>Launched</a:t>
                </a:r>
                <a:endParaRPr b="1" i="0" sz="1500" u="none" cap="none" strike="noStrike">
                  <a:solidFill>
                    <a:srgbClr val="424242"/>
                  </a:solidFill>
                  <a:latin typeface="Montserrat"/>
                  <a:ea typeface="Montserrat"/>
                  <a:cs typeface="Montserrat"/>
                  <a:sym typeface="Montserrat"/>
                </a:endParaRPr>
              </a:p>
            </p:txBody>
          </p:sp>
          <p:pic>
            <p:nvPicPr>
              <p:cNvPr descr="preencoded.png" id="357" name="Google Shape;357;p5"/>
              <p:cNvPicPr preferRelativeResize="0"/>
              <p:nvPr/>
            </p:nvPicPr>
            <p:blipFill rotWithShape="1">
              <a:blip r:embed="rId5">
                <a:alphaModFix/>
              </a:blip>
              <a:srcRect b="0" l="0" r="0" t="0"/>
              <a:stretch/>
            </p:blipFill>
            <p:spPr>
              <a:xfrm>
                <a:off x="1833319" y="2374810"/>
                <a:ext cx="214259" cy="307105"/>
              </a:xfrm>
              <a:prstGeom prst="rect">
                <a:avLst/>
              </a:prstGeom>
              <a:noFill/>
              <a:ln>
                <a:noFill/>
              </a:ln>
            </p:spPr>
          </p:pic>
          <p:sp>
            <p:nvSpPr>
              <p:cNvPr id="358" name="Google Shape;358;p5"/>
              <p:cNvSpPr/>
              <p:nvPr/>
            </p:nvSpPr>
            <p:spPr>
              <a:xfrm>
                <a:off x="550424" y="1174626"/>
                <a:ext cx="1256986" cy="194284"/>
              </a:xfrm>
              <a:prstGeom prst="rect">
                <a:avLst/>
              </a:prstGeom>
              <a:noFill/>
              <a:ln>
                <a:noFill/>
              </a:ln>
            </p:spPr>
            <p:txBody>
              <a:bodyPr anchorCtr="0" anchor="t" bIns="0" lIns="0" spcFirstLastPara="1" rIns="0" wrap="square" tIns="0">
                <a:noAutofit/>
              </a:bodyPr>
              <a:lstStyle/>
              <a:p>
                <a:pPr indent="0" lvl="0" marL="0" marR="0" rtl="0" algn="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2005</a:t>
                </a:r>
                <a:endParaRPr b="0" i="0" sz="1500" u="none" cap="none" strike="noStrike">
                  <a:solidFill>
                    <a:srgbClr val="424242"/>
                  </a:solidFill>
                  <a:latin typeface="Montserrat"/>
                  <a:ea typeface="Montserrat"/>
                  <a:cs typeface="Montserrat"/>
                  <a:sym typeface="Montserrat"/>
                </a:endParaRPr>
              </a:p>
            </p:txBody>
          </p:sp>
          <p:sp>
            <p:nvSpPr>
              <p:cNvPr id="359" name="Google Shape;359;p5"/>
              <p:cNvSpPr/>
              <p:nvPr/>
            </p:nvSpPr>
            <p:spPr>
              <a:xfrm>
                <a:off x="934732" y="1430062"/>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Standards published  </a:t>
                </a:r>
                <a:endParaRPr b="1" i="0" sz="1500" u="none" cap="none" strike="noStrike">
                  <a:solidFill>
                    <a:srgbClr val="424242"/>
                  </a:solidFill>
                  <a:latin typeface="Montserrat"/>
                  <a:ea typeface="Montserrat"/>
                  <a:cs typeface="Montserrat"/>
                  <a:sym typeface="Montserrat"/>
                </a:endParaRPr>
              </a:p>
            </p:txBody>
          </p:sp>
          <p:pic>
            <p:nvPicPr>
              <p:cNvPr descr="preencoded.png" id="360" name="Google Shape;360;p5"/>
              <p:cNvPicPr preferRelativeResize="0"/>
              <p:nvPr/>
            </p:nvPicPr>
            <p:blipFill rotWithShape="1">
              <a:blip r:embed="rId6">
                <a:alphaModFix/>
              </a:blip>
              <a:srcRect b="0" l="0" r="0" t="0"/>
              <a:stretch/>
            </p:blipFill>
            <p:spPr>
              <a:xfrm>
                <a:off x="2111858" y="1382078"/>
                <a:ext cx="214259" cy="299963"/>
              </a:xfrm>
              <a:prstGeom prst="rect">
                <a:avLst/>
              </a:prstGeom>
              <a:noFill/>
              <a:ln>
                <a:noFill/>
              </a:ln>
            </p:spPr>
          </p:pic>
          <p:sp>
            <p:nvSpPr>
              <p:cNvPr id="361" name="Google Shape;361;p5"/>
              <p:cNvSpPr/>
              <p:nvPr/>
            </p:nvSpPr>
            <p:spPr>
              <a:xfrm>
                <a:off x="2592778" y="1337941"/>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2006</a:t>
                </a:r>
                <a:endParaRPr b="0" i="0" sz="1500" u="none" cap="none" strike="noStrike">
                  <a:solidFill>
                    <a:srgbClr val="424242"/>
                  </a:solidFill>
                  <a:latin typeface="Montserrat"/>
                  <a:ea typeface="Montserrat"/>
                  <a:cs typeface="Montserrat"/>
                  <a:sym typeface="Montserrat"/>
                </a:endParaRPr>
              </a:p>
            </p:txBody>
          </p:sp>
          <p:sp>
            <p:nvSpPr>
              <p:cNvPr id="362" name="Google Shape;362;p5"/>
              <p:cNvSpPr/>
              <p:nvPr/>
            </p:nvSpPr>
            <p:spPr>
              <a:xfrm>
                <a:off x="2592778" y="1593378"/>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1st National Nurse Work Environment Survey</a:t>
                </a:r>
                <a:endParaRPr b="1" i="0" sz="1500" u="none" cap="none" strike="noStrike">
                  <a:solidFill>
                    <a:srgbClr val="424242"/>
                  </a:solidFill>
                  <a:latin typeface="Montserrat"/>
                  <a:ea typeface="Montserrat"/>
                  <a:cs typeface="Montserrat"/>
                  <a:sym typeface="Montserrat"/>
                </a:endParaRPr>
              </a:p>
            </p:txBody>
          </p:sp>
          <p:pic>
            <p:nvPicPr>
              <p:cNvPr descr="preencoded.png" id="363" name="Google Shape;363;p5"/>
              <p:cNvPicPr preferRelativeResize="0"/>
              <p:nvPr/>
            </p:nvPicPr>
            <p:blipFill rotWithShape="1">
              <a:blip r:embed="rId6">
                <a:alphaModFix/>
              </a:blip>
              <a:srcRect b="0" l="0" r="0" t="0"/>
              <a:stretch/>
            </p:blipFill>
            <p:spPr>
              <a:xfrm>
                <a:off x="3104593" y="967843"/>
                <a:ext cx="214259" cy="299963"/>
              </a:xfrm>
              <a:prstGeom prst="rect">
                <a:avLst/>
              </a:prstGeom>
              <a:noFill/>
              <a:ln>
                <a:noFill/>
              </a:ln>
            </p:spPr>
          </p:pic>
          <p:sp>
            <p:nvSpPr>
              <p:cNvPr id="364" name="Google Shape;364;p5"/>
              <p:cNvSpPr/>
              <p:nvPr/>
            </p:nvSpPr>
            <p:spPr>
              <a:xfrm>
                <a:off x="4604403" y="1313369"/>
                <a:ext cx="1256986" cy="194284"/>
              </a:xfrm>
              <a:prstGeom prst="rect">
                <a:avLst/>
              </a:prstGeom>
              <a:noFill/>
              <a:ln>
                <a:noFill/>
              </a:ln>
            </p:spPr>
            <p:txBody>
              <a:bodyPr anchorCtr="0" anchor="t" bIns="0" lIns="0" spcFirstLastPara="1" rIns="0" wrap="square" tIns="0">
                <a:noAutofit/>
              </a:bodyPr>
              <a:lstStyle/>
              <a:p>
                <a:pPr indent="0" lvl="0" marL="0" marR="0" rtl="0" algn="l">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2008</a:t>
                </a:r>
                <a:endParaRPr b="0" i="0" sz="1500" u="none" cap="none" strike="noStrike">
                  <a:solidFill>
                    <a:srgbClr val="424242"/>
                  </a:solidFill>
                  <a:latin typeface="Montserrat"/>
                  <a:ea typeface="Montserrat"/>
                  <a:cs typeface="Montserrat"/>
                  <a:sym typeface="Montserrat"/>
                </a:endParaRPr>
              </a:p>
            </p:txBody>
          </p:sp>
          <p:sp>
            <p:nvSpPr>
              <p:cNvPr id="365" name="Google Shape;365;p5"/>
              <p:cNvSpPr/>
              <p:nvPr/>
            </p:nvSpPr>
            <p:spPr>
              <a:xfrm>
                <a:off x="4192575" y="1543059"/>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2nd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66" name="Google Shape;366;p5"/>
              <p:cNvPicPr preferRelativeResize="0"/>
              <p:nvPr/>
            </p:nvPicPr>
            <p:blipFill rotWithShape="1">
              <a:blip r:embed="rId6">
                <a:alphaModFix/>
              </a:blip>
              <a:srcRect b="0" l="0" r="0" t="0"/>
              <a:stretch/>
            </p:blipFill>
            <p:spPr>
              <a:xfrm>
                <a:off x="3925914" y="1560627"/>
                <a:ext cx="214259" cy="299963"/>
              </a:xfrm>
              <a:prstGeom prst="rect">
                <a:avLst/>
              </a:prstGeom>
              <a:noFill/>
              <a:ln>
                <a:noFill/>
              </a:ln>
            </p:spPr>
          </p:pic>
          <p:sp>
            <p:nvSpPr>
              <p:cNvPr id="367" name="Google Shape;367;p5"/>
              <p:cNvSpPr/>
              <p:nvPr/>
            </p:nvSpPr>
            <p:spPr>
              <a:xfrm>
                <a:off x="3423934" y="2917265"/>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2013</a:t>
                </a:r>
                <a:endParaRPr b="0" i="0" sz="1500" u="none" cap="none" strike="noStrike">
                  <a:solidFill>
                    <a:srgbClr val="424242"/>
                  </a:solidFill>
                  <a:latin typeface="Montserrat"/>
                  <a:ea typeface="Montserrat"/>
                  <a:cs typeface="Montserrat"/>
                  <a:sym typeface="Montserrat"/>
                </a:endParaRPr>
              </a:p>
            </p:txBody>
          </p:sp>
          <p:sp>
            <p:nvSpPr>
              <p:cNvPr id="368" name="Google Shape;368;p5"/>
              <p:cNvSpPr/>
              <p:nvPr/>
            </p:nvSpPr>
            <p:spPr>
              <a:xfrm>
                <a:off x="3423934" y="3172702"/>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3rd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69" name="Google Shape;369;p5"/>
              <p:cNvPicPr preferRelativeResize="0"/>
              <p:nvPr/>
            </p:nvPicPr>
            <p:blipFill rotWithShape="1">
              <a:blip r:embed="rId6">
                <a:alphaModFix/>
              </a:blip>
              <a:srcRect b="0" l="0" r="0" t="0"/>
              <a:stretch/>
            </p:blipFill>
            <p:spPr>
              <a:xfrm>
                <a:off x="4183022" y="2589069"/>
                <a:ext cx="214259" cy="299963"/>
              </a:xfrm>
              <a:prstGeom prst="rect">
                <a:avLst/>
              </a:prstGeom>
              <a:noFill/>
              <a:ln>
                <a:noFill/>
              </a:ln>
            </p:spPr>
          </p:pic>
          <p:sp>
            <p:nvSpPr>
              <p:cNvPr id="370" name="Google Shape;370;p5"/>
              <p:cNvSpPr/>
              <p:nvPr/>
            </p:nvSpPr>
            <p:spPr>
              <a:xfrm>
                <a:off x="4507503" y="2468788"/>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2016</a:t>
                </a:r>
                <a:endParaRPr b="0" i="0" sz="1500" u="none" cap="none" strike="noStrike">
                  <a:solidFill>
                    <a:srgbClr val="424242"/>
                  </a:solidFill>
                  <a:latin typeface="Montserrat"/>
                  <a:ea typeface="Montserrat"/>
                  <a:cs typeface="Montserrat"/>
                  <a:sym typeface="Montserrat"/>
                </a:endParaRPr>
              </a:p>
            </p:txBody>
          </p:sp>
          <p:sp>
            <p:nvSpPr>
              <p:cNvPr id="371" name="Google Shape;371;p5"/>
              <p:cNvSpPr/>
              <p:nvPr/>
            </p:nvSpPr>
            <p:spPr>
              <a:xfrm>
                <a:off x="4507503" y="2724224"/>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HWE Standards 2</a:t>
                </a:r>
                <a:r>
                  <a:rPr b="1" baseline="30000" i="0" lang="en-US" sz="1000" u="none" cap="none" strike="noStrike">
                    <a:solidFill>
                      <a:srgbClr val="5A5A4C"/>
                    </a:solidFill>
                    <a:latin typeface="Montserrat"/>
                    <a:ea typeface="Montserrat"/>
                    <a:cs typeface="Montserrat"/>
                    <a:sym typeface="Montserrat"/>
                  </a:rPr>
                  <a:t>nd</a:t>
                </a:r>
                <a:r>
                  <a:rPr b="1" i="0" lang="en-US" sz="1000" u="none" cap="none" strike="noStrike">
                    <a:solidFill>
                      <a:srgbClr val="5A5A4C"/>
                    </a:solidFill>
                    <a:latin typeface="Montserrat"/>
                    <a:ea typeface="Montserrat"/>
                    <a:cs typeface="Montserrat"/>
                    <a:sym typeface="Montserrat"/>
                  </a:rPr>
                  <a:t> edition</a:t>
                </a:r>
                <a:endParaRPr b="1" i="0" sz="1500" u="none" cap="none" strike="noStrike">
                  <a:solidFill>
                    <a:srgbClr val="424242"/>
                  </a:solidFill>
                  <a:latin typeface="Montserrat"/>
                  <a:ea typeface="Montserrat"/>
                  <a:cs typeface="Montserrat"/>
                  <a:sym typeface="Montserrat"/>
                </a:endParaRPr>
              </a:p>
            </p:txBody>
          </p:sp>
          <p:pic>
            <p:nvPicPr>
              <p:cNvPr descr="preencoded.png" id="372" name="Google Shape;372;p5"/>
              <p:cNvPicPr preferRelativeResize="0"/>
              <p:nvPr/>
            </p:nvPicPr>
            <p:blipFill rotWithShape="1">
              <a:blip r:embed="rId5">
                <a:alphaModFix/>
              </a:blip>
              <a:srcRect b="0" l="0" r="0" t="0"/>
              <a:stretch/>
            </p:blipFill>
            <p:spPr>
              <a:xfrm>
                <a:off x="4997209" y="3089007"/>
                <a:ext cx="214259" cy="307105"/>
              </a:xfrm>
              <a:prstGeom prst="rect">
                <a:avLst/>
              </a:prstGeom>
              <a:noFill/>
              <a:ln>
                <a:noFill/>
              </a:ln>
            </p:spPr>
          </p:pic>
          <p:sp>
            <p:nvSpPr>
              <p:cNvPr id="373" name="Google Shape;373;p5"/>
              <p:cNvSpPr/>
              <p:nvPr/>
            </p:nvSpPr>
            <p:spPr>
              <a:xfrm>
                <a:off x="5630822" y="2972853"/>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2018</a:t>
                </a:r>
                <a:endParaRPr b="0" i="0" sz="1500" u="none" cap="none" strike="noStrike">
                  <a:solidFill>
                    <a:srgbClr val="000000"/>
                  </a:solidFill>
                  <a:latin typeface="Montserrat"/>
                  <a:ea typeface="Montserrat"/>
                  <a:cs typeface="Montserrat"/>
                  <a:sym typeface="Montserrat"/>
                </a:endParaRPr>
              </a:p>
            </p:txBody>
          </p:sp>
          <p:sp>
            <p:nvSpPr>
              <p:cNvPr id="374" name="Google Shape;374;p5"/>
              <p:cNvSpPr/>
              <p:nvPr/>
            </p:nvSpPr>
            <p:spPr>
              <a:xfrm>
                <a:off x="5630822" y="3228290"/>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4</a:t>
                </a:r>
                <a:r>
                  <a:rPr b="1" baseline="30000" i="0" lang="en-US" sz="1000" u="none" cap="none" strike="noStrike">
                    <a:solidFill>
                      <a:srgbClr val="5A5A4C"/>
                    </a:solidFill>
                    <a:latin typeface="Montserrat"/>
                    <a:ea typeface="Montserrat"/>
                    <a:cs typeface="Montserrat"/>
                    <a:sym typeface="Montserrat"/>
                  </a:rPr>
                  <a:t>th</a:t>
                </a:r>
                <a:r>
                  <a:rPr b="1" i="0" lang="en-US" sz="1000" u="none" cap="none" strike="noStrike">
                    <a:solidFill>
                      <a:srgbClr val="5A5A4C"/>
                    </a:solidFill>
                    <a:latin typeface="Montserrat"/>
                    <a:ea typeface="Montserrat"/>
                    <a:cs typeface="Montserrat"/>
                    <a:sym typeface="Montserrat"/>
                  </a:rPr>
                  <a:t> National Nurse Work Environment Survey</a:t>
                </a:r>
                <a:endParaRPr b="1" i="0" sz="1500" u="none" cap="none" strike="noStrike">
                  <a:solidFill>
                    <a:srgbClr val="424242"/>
                  </a:solidFill>
                  <a:latin typeface="Montserrat"/>
                  <a:ea typeface="Montserrat"/>
                  <a:cs typeface="Montserrat"/>
                  <a:sym typeface="Montserrat"/>
                </a:endParaRPr>
              </a:p>
            </p:txBody>
          </p:sp>
          <p:pic>
            <p:nvPicPr>
              <p:cNvPr descr="preencoded.png" id="375" name="Google Shape;375;p5"/>
              <p:cNvPicPr preferRelativeResize="0"/>
              <p:nvPr/>
            </p:nvPicPr>
            <p:blipFill rotWithShape="1">
              <a:blip r:embed="rId6">
                <a:alphaModFix/>
              </a:blip>
              <a:srcRect b="0" l="0" r="0" t="0"/>
              <a:stretch/>
            </p:blipFill>
            <p:spPr>
              <a:xfrm>
                <a:off x="5861389" y="2796187"/>
                <a:ext cx="214259" cy="299963"/>
              </a:xfrm>
              <a:prstGeom prst="rect">
                <a:avLst/>
              </a:prstGeom>
              <a:noFill/>
              <a:ln>
                <a:noFill/>
              </a:ln>
            </p:spPr>
          </p:pic>
          <p:sp>
            <p:nvSpPr>
              <p:cNvPr id="376" name="Google Shape;376;p5"/>
              <p:cNvSpPr/>
              <p:nvPr/>
            </p:nvSpPr>
            <p:spPr>
              <a:xfrm>
                <a:off x="5582841" y="623885"/>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2021</a:t>
                </a:r>
                <a:endParaRPr b="0" i="0" sz="1500" u="none" cap="none" strike="noStrike">
                  <a:solidFill>
                    <a:srgbClr val="000000"/>
                  </a:solidFill>
                  <a:latin typeface="Montserrat"/>
                  <a:ea typeface="Montserrat"/>
                  <a:cs typeface="Montserrat"/>
                  <a:sym typeface="Montserrat"/>
                </a:endParaRPr>
              </a:p>
            </p:txBody>
          </p:sp>
          <p:sp>
            <p:nvSpPr>
              <p:cNvPr id="377" name="Google Shape;377;p5"/>
              <p:cNvSpPr/>
              <p:nvPr/>
            </p:nvSpPr>
            <p:spPr>
              <a:xfrm>
                <a:off x="5582842" y="850707"/>
                <a:ext cx="125698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US" sz="1000" u="none" cap="none" strike="noStrike">
                    <a:solidFill>
                      <a:srgbClr val="5A5A4C"/>
                    </a:solidFill>
                    <a:latin typeface="Montserrat"/>
                    <a:ea typeface="Montserrat"/>
                    <a:cs typeface="Montserrat"/>
                    <a:sym typeface="Montserrat"/>
                  </a:rPr>
                  <a:t>5th National Nurse Work Environment Survey </a:t>
                </a:r>
                <a:endParaRPr b="1" i="0" sz="1500" u="none" cap="none" strike="noStrike">
                  <a:solidFill>
                    <a:srgbClr val="424242"/>
                  </a:solidFill>
                  <a:latin typeface="Montserrat"/>
                  <a:ea typeface="Montserrat"/>
                  <a:cs typeface="Montserrat"/>
                  <a:sym typeface="Montserrat"/>
                </a:endParaRPr>
              </a:p>
            </p:txBody>
          </p:sp>
          <p:pic>
            <p:nvPicPr>
              <p:cNvPr descr="preencoded.png" id="378" name="Google Shape;378;p5"/>
              <p:cNvPicPr preferRelativeResize="0"/>
              <p:nvPr/>
            </p:nvPicPr>
            <p:blipFill rotWithShape="1">
              <a:blip r:embed="rId5">
                <a:alphaModFix/>
              </a:blip>
              <a:srcRect b="0" l="0" r="0" t="0"/>
              <a:stretch/>
            </p:blipFill>
            <p:spPr>
              <a:xfrm>
                <a:off x="6839828" y="1046405"/>
                <a:ext cx="214259" cy="307105"/>
              </a:xfrm>
              <a:prstGeom prst="rect">
                <a:avLst/>
              </a:prstGeom>
              <a:noFill/>
              <a:ln>
                <a:noFill/>
              </a:ln>
            </p:spPr>
          </p:pic>
          <p:pic>
            <p:nvPicPr>
              <p:cNvPr descr="preencoded.png" id="379" name="Google Shape;379;p5"/>
              <p:cNvPicPr preferRelativeResize="0"/>
              <p:nvPr/>
            </p:nvPicPr>
            <p:blipFill rotWithShape="1">
              <a:blip r:embed="rId5">
                <a:alphaModFix/>
              </a:blip>
              <a:srcRect b="0" l="0" r="0" t="0"/>
              <a:stretch/>
            </p:blipFill>
            <p:spPr>
              <a:xfrm>
                <a:off x="8037426" y="888796"/>
                <a:ext cx="214259" cy="307105"/>
              </a:xfrm>
              <a:prstGeom prst="rect">
                <a:avLst/>
              </a:prstGeom>
              <a:noFill/>
              <a:ln>
                <a:noFill/>
              </a:ln>
            </p:spPr>
          </p:pic>
          <p:sp>
            <p:nvSpPr>
              <p:cNvPr id="380" name="Google Shape;380;p5"/>
              <p:cNvSpPr/>
              <p:nvPr/>
            </p:nvSpPr>
            <p:spPr>
              <a:xfrm>
                <a:off x="7512836" y="1332504"/>
                <a:ext cx="1256986" cy="194284"/>
              </a:xfrm>
              <a:prstGeom prst="rect">
                <a:avLst/>
              </a:prstGeom>
              <a:noFill/>
              <a:ln>
                <a:noFill/>
              </a:ln>
            </p:spPr>
            <p:txBody>
              <a:bodyPr anchorCtr="0" anchor="t" bIns="0" lIns="0" spcFirstLastPara="1" rIns="0" wrap="square" tIns="0">
                <a:noAutofit/>
              </a:bodyPr>
              <a:lstStyle/>
              <a:p>
                <a:pPr indent="0" lvl="0" marL="0" marR="0" rtl="0" algn="ctr">
                  <a:lnSpc>
                    <a:spcPct val="126049"/>
                  </a:lnSpc>
                  <a:spcBef>
                    <a:spcPts val="0"/>
                  </a:spcBef>
                  <a:spcAft>
                    <a:spcPts val="0"/>
                  </a:spcAft>
                  <a:buNone/>
                </a:pPr>
                <a:r>
                  <a:rPr b="1" i="0" lang="en-US" sz="1300" u="none" cap="none" strike="noStrike">
                    <a:solidFill>
                      <a:srgbClr val="000000"/>
                    </a:solidFill>
                    <a:latin typeface="Montserrat"/>
                    <a:ea typeface="Montserrat"/>
                    <a:cs typeface="Montserrat"/>
                    <a:sym typeface="Montserrat"/>
                  </a:rPr>
                  <a:t>2025</a:t>
                </a:r>
                <a:endParaRPr b="0" i="0" sz="1500" u="none" cap="none" strike="noStrike">
                  <a:solidFill>
                    <a:srgbClr val="424242"/>
                  </a:solidFill>
                  <a:latin typeface="Montserrat"/>
                  <a:ea typeface="Montserrat"/>
                  <a:cs typeface="Montserrat"/>
                  <a:sym typeface="Montserrat"/>
                </a:endParaRPr>
              </a:p>
            </p:txBody>
          </p:sp>
          <p:sp>
            <p:nvSpPr>
              <p:cNvPr id="381" name="Google Shape;381;p5"/>
              <p:cNvSpPr/>
              <p:nvPr/>
            </p:nvSpPr>
            <p:spPr>
              <a:xfrm>
                <a:off x="7256785" y="1516856"/>
                <a:ext cx="1165081" cy="15355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grpSp>
      <p:sp>
        <p:nvSpPr>
          <p:cNvPr id="382" name="Google Shape;382;p5"/>
          <p:cNvSpPr txBox="1"/>
          <p:nvPr>
            <p:ph type="title"/>
          </p:nvPr>
        </p:nvSpPr>
        <p:spPr>
          <a:xfrm>
            <a:off x="304949" y="-37551"/>
            <a:ext cx="8442120" cy="994172"/>
          </a:xfrm>
          <a:prstGeom prst="rect">
            <a:avLst/>
          </a:prstGeom>
          <a:noFill/>
          <a:ln>
            <a:noFill/>
          </a:ln>
        </p:spPr>
        <p:txBody>
          <a:bodyPr anchorCtr="0" anchor="ctr" bIns="34275" lIns="68550" spcFirstLastPara="1" rIns="68550" wrap="square" tIns="34275">
            <a:noAutofit/>
          </a:bodyPr>
          <a:lstStyle/>
          <a:p>
            <a:pPr indent="0" lvl="0" marL="0" rtl="0" algn="l">
              <a:lnSpc>
                <a:spcPct val="125500"/>
              </a:lnSpc>
              <a:spcBef>
                <a:spcPts val="0"/>
              </a:spcBef>
              <a:spcAft>
                <a:spcPts val="0"/>
              </a:spcAft>
              <a:buSzPts val="1100"/>
              <a:buNone/>
            </a:pPr>
            <a:r>
              <a:rPr b="1" lang="en-US" sz="3000">
                <a:solidFill>
                  <a:srgbClr val="2A2921"/>
                </a:solidFill>
              </a:rPr>
              <a:t>AACN – Healthy Work Environment Journey</a:t>
            </a:r>
            <a:endParaRPr b="1" sz="3000"/>
          </a:p>
        </p:txBody>
      </p:sp>
      <p:sp>
        <p:nvSpPr>
          <p:cNvPr id="383" name="Google Shape;383;p5"/>
          <p:cNvSpPr/>
          <p:nvPr/>
        </p:nvSpPr>
        <p:spPr>
          <a:xfrm>
            <a:off x="2706615" y="1157610"/>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4" name="Google Shape;384;p5"/>
          <p:cNvSpPr/>
          <p:nvPr/>
        </p:nvSpPr>
        <p:spPr>
          <a:xfrm>
            <a:off x="4239336" y="1296787"/>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5" name="Google Shape;385;p5"/>
          <p:cNvSpPr/>
          <p:nvPr/>
        </p:nvSpPr>
        <p:spPr>
          <a:xfrm>
            <a:off x="3452299" y="2906927"/>
            <a:ext cx="1463040" cy="1495978"/>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6" name="Google Shape;386;p5"/>
          <p:cNvSpPr/>
          <p:nvPr/>
        </p:nvSpPr>
        <p:spPr>
          <a:xfrm>
            <a:off x="7289635" y="1182433"/>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7" name="Google Shape;387;p5"/>
          <p:cNvSpPr/>
          <p:nvPr/>
        </p:nvSpPr>
        <p:spPr>
          <a:xfrm>
            <a:off x="5594159" y="2868163"/>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8" name="Google Shape;388;p5"/>
          <p:cNvSpPr/>
          <p:nvPr/>
        </p:nvSpPr>
        <p:spPr>
          <a:xfrm>
            <a:off x="5564007" y="634872"/>
            <a:ext cx="1463040" cy="1463040"/>
          </a:xfrm>
          <a:prstGeom prst="ellipse">
            <a:avLst/>
          </a:prstGeom>
          <a:solidFill>
            <a:srgbClr val="E71224">
              <a:alpha val="4705"/>
            </a:srgbClr>
          </a:solidFill>
          <a:ln cap="flat" cmpd="sng" w="18000">
            <a:solidFill>
              <a:srgbClr val="E7122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E71224"/>
              </a:solidFill>
              <a:latin typeface="Arial"/>
              <a:ea typeface="Arial"/>
              <a:cs typeface="Arial"/>
              <a:sym typeface="Arial"/>
            </a:endParaRPr>
          </a:p>
        </p:txBody>
      </p:sp>
      <p:sp>
        <p:nvSpPr>
          <p:cNvPr id="389" name="Google Shape;389;p5"/>
          <p:cNvSpPr/>
          <p:nvPr/>
        </p:nvSpPr>
        <p:spPr>
          <a:xfrm>
            <a:off x="7422806" y="1771214"/>
            <a:ext cx="1165856" cy="3071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lang="en-US" sz="1000">
                <a:solidFill>
                  <a:srgbClr val="5A5A4C"/>
                </a:solidFill>
                <a:latin typeface="Montserrat"/>
                <a:ea typeface="Montserrat"/>
                <a:cs typeface="Montserrat"/>
                <a:sym typeface="Montserrat"/>
              </a:rPr>
              <a:t>6th</a:t>
            </a:r>
            <a:r>
              <a:rPr b="1" i="0" lang="en-US" sz="1000" u="none" cap="none" strike="noStrike">
                <a:solidFill>
                  <a:srgbClr val="5A5A4C"/>
                </a:solidFill>
                <a:latin typeface="Montserrat"/>
                <a:ea typeface="Montserrat"/>
                <a:cs typeface="Montserrat"/>
                <a:sym typeface="Montserrat"/>
              </a:rPr>
              <a:t> National Nurse Work Environment Survey</a:t>
            </a:r>
            <a:endParaRPr b="1" i="0" sz="1500" u="none" cap="none" strike="noStrike">
              <a:solidFill>
                <a:srgbClr val="42424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
          <p:cNvSpPr txBox="1"/>
          <p:nvPr>
            <p:ph type="title"/>
          </p:nvPr>
        </p:nvSpPr>
        <p:spPr>
          <a:xfrm>
            <a:off x="1015140" y="123986"/>
            <a:ext cx="6871560" cy="772952"/>
          </a:xfrm>
          <a:prstGeom prst="rect">
            <a:avLst/>
          </a:prstGeom>
          <a:noFill/>
          <a:ln>
            <a:noFill/>
          </a:ln>
        </p:spPr>
        <p:txBody>
          <a:bodyPr anchorCtr="0" anchor="ctr" bIns="34275" lIns="68550" spcFirstLastPara="1" rIns="68550" wrap="square" tIns="34275">
            <a:noAutofit/>
          </a:bodyPr>
          <a:lstStyle/>
          <a:p>
            <a:pPr indent="0" lvl="0" marL="0" marR="0" rtl="0" algn="ctr">
              <a:spcBef>
                <a:spcPts val="0"/>
              </a:spcBef>
              <a:spcAft>
                <a:spcPts val="0"/>
              </a:spcAft>
              <a:buClr>
                <a:schemeClr val="dk1"/>
              </a:buClr>
              <a:buSzPts val="3300"/>
              <a:buFont typeface="Calibri"/>
              <a:buNone/>
            </a:pPr>
            <a:r>
              <a:rPr b="1" i="0" lang="en-US" sz="3300" u="none" cap="none" strike="noStrike">
                <a:solidFill>
                  <a:schemeClr val="dk1"/>
                </a:solidFill>
                <a:latin typeface="Calibri"/>
                <a:ea typeface="Calibri"/>
                <a:cs typeface="Calibri"/>
                <a:sym typeface="Calibri"/>
              </a:rPr>
              <a:t>AACN’s National Surveys</a:t>
            </a:r>
            <a:endParaRPr b="1" sz="3300">
              <a:solidFill>
                <a:schemeClr val="dk1"/>
              </a:solidFill>
              <a:latin typeface="Calibri"/>
              <a:ea typeface="Calibri"/>
              <a:cs typeface="Calibri"/>
              <a:sym typeface="Calibri"/>
            </a:endParaRPr>
          </a:p>
        </p:txBody>
      </p:sp>
      <p:pic>
        <p:nvPicPr>
          <p:cNvPr id="396" name="Google Shape;396;p6"/>
          <p:cNvPicPr preferRelativeResize="0"/>
          <p:nvPr/>
        </p:nvPicPr>
        <p:blipFill rotWithShape="1">
          <a:blip r:embed="rId3">
            <a:alphaModFix/>
          </a:blip>
          <a:srcRect b="0" l="0" r="0" t="0"/>
          <a:stretch/>
        </p:blipFill>
        <p:spPr>
          <a:xfrm>
            <a:off x="595356" y="896938"/>
            <a:ext cx="2930508" cy="4017544"/>
          </a:xfrm>
          <a:prstGeom prst="rect">
            <a:avLst/>
          </a:prstGeom>
          <a:noFill/>
          <a:ln>
            <a:noFill/>
          </a:ln>
        </p:spPr>
      </p:pic>
      <p:pic>
        <p:nvPicPr>
          <p:cNvPr id="397" name="Google Shape;397;p6"/>
          <p:cNvPicPr preferRelativeResize="0"/>
          <p:nvPr/>
        </p:nvPicPr>
        <p:blipFill rotWithShape="1">
          <a:blip r:embed="rId4">
            <a:alphaModFix/>
          </a:blip>
          <a:srcRect b="0" l="0" r="0" t="0"/>
          <a:stretch/>
        </p:blipFill>
        <p:spPr>
          <a:xfrm>
            <a:off x="5517657" y="896938"/>
            <a:ext cx="3030987" cy="4017544"/>
          </a:xfrm>
          <a:prstGeom prst="rect">
            <a:avLst/>
          </a:prstGeom>
          <a:noFill/>
          <a:ln>
            <a:noFill/>
          </a:ln>
        </p:spPr>
      </p:pic>
      <p:sp>
        <p:nvSpPr>
          <p:cNvPr id="398" name="Google Shape;398;p6"/>
          <p:cNvSpPr txBox="1"/>
          <p:nvPr/>
        </p:nvSpPr>
        <p:spPr>
          <a:xfrm>
            <a:off x="4177455" y="1579181"/>
            <a:ext cx="789090" cy="1985137"/>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2006</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2008</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2013</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0000FF"/>
                </a:solidFill>
                <a:latin typeface="Calibri"/>
                <a:ea typeface="Calibri"/>
                <a:cs typeface="Calibri"/>
                <a:sym typeface="Calibri"/>
              </a:rPr>
              <a:t>2018</a:t>
            </a:r>
            <a:endParaRPr b="1" i="0" sz="2400" u="none" cap="none" strike="noStrike">
              <a:solidFill>
                <a:srgbClr val="0000FF"/>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0000FF"/>
                </a:solidFill>
                <a:latin typeface="Calibri"/>
                <a:ea typeface="Calibri"/>
                <a:cs typeface="Calibri"/>
                <a:sym typeface="Calibri"/>
              </a:rPr>
              <a:t>2021</a:t>
            </a:r>
            <a:endParaRPr b="1" i="0" sz="2400" u="none" cap="none" strike="noStrike">
              <a:solidFill>
                <a:srgbClr val="0000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
          <p:cNvSpPr txBox="1"/>
          <p:nvPr>
            <p:ph type="title"/>
          </p:nvPr>
        </p:nvSpPr>
        <p:spPr>
          <a:xfrm>
            <a:off x="628650" y="464382"/>
            <a:ext cx="7886700" cy="639365"/>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100"/>
              <a:buNone/>
            </a:pPr>
            <a:r>
              <a:rPr b="1" lang="en-US">
                <a:solidFill>
                  <a:srgbClr val="111111"/>
                </a:solidFill>
                <a:latin typeface="Calibri"/>
                <a:ea typeface="Calibri"/>
                <a:cs typeface="Calibri"/>
                <a:sym typeface="Calibri"/>
              </a:rPr>
              <a:t>National Survey Data: October 2021</a:t>
            </a:r>
            <a:br>
              <a:rPr lang="en-US" sz="3000">
                <a:solidFill>
                  <a:srgbClr val="186CBF"/>
                </a:solidFill>
                <a:latin typeface="Arial"/>
                <a:ea typeface="Arial"/>
                <a:cs typeface="Arial"/>
                <a:sym typeface="Arial"/>
              </a:rPr>
            </a:br>
            <a:endParaRPr sz="3000">
              <a:solidFill>
                <a:srgbClr val="186CBF"/>
              </a:solidFill>
              <a:latin typeface="Arial"/>
              <a:ea typeface="Arial"/>
              <a:cs typeface="Arial"/>
              <a:sym typeface="Arial"/>
            </a:endParaRPr>
          </a:p>
        </p:txBody>
      </p:sp>
      <p:sp>
        <p:nvSpPr>
          <p:cNvPr id="405" name="Google Shape;405;p7"/>
          <p:cNvSpPr txBox="1"/>
          <p:nvPr>
            <p:ph idx="1" type="body"/>
          </p:nvPr>
        </p:nvSpPr>
        <p:spPr>
          <a:xfrm>
            <a:off x="634448" y="685801"/>
            <a:ext cx="4646084" cy="3699933"/>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t/>
            </a:r>
            <a:endParaRPr/>
          </a:p>
          <a:p>
            <a:pPr indent="-317500" lvl="0" marL="457200" rtl="0" algn="l">
              <a:lnSpc>
                <a:spcPct val="100000"/>
              </a:lnSpc>
              <a:spcBef>
                <a:spcPts val="800"/>
              </a:spcBef>
              <a:spcAft>
                <a:spcPts val="0"/>
              </a:spcAft>
              <a:buSzPts val="1400"/>
              <a:buChar char="•"/>
            </a:pPr>
            <a:r>
              <a:rPr lang="en-US" sz="1800"/>
              <a:t>Fifth survey: Scores fell compared to 2018</a:t>
            </a:r>
            <a:endParaRPr/>
          </a:p>
          <a:p>
            <a:pPr indent="-317500" lvl="0" marL="457200" rtl="0" algn="l">
              <a:lnSpc>
                <a:spcPct val="100000"/>
              </a:lnSpc>
              <a:spcBef>
                <a:spcPts val="800"/>
              </a:spcBef>
              <a:spcAft>
                <a:spcPts val="0"/>
              </a:spcAft>
              <a:buSzPts val="1400"/>
              <a:buChar char="•"/>
            </a:pPr>
            <a:r>
              <a:rPr lang="en-US" sz="1800"/>
              <a:t>Appropriate staffing score is the lowest across all five </a:t>
            </a:r>
            <a:endParaRPr/>
          </a:p>
          <a:p>
            <a:pPr indent="-317500" lvl="0" marL="457200" rtl="0" algn="l">
              <a:lnSpc>
                <a:spcPct val="100000"/>
              </a:lnSpc>
              <a:spcBef>
                <a:spcPts val="800"/>
              </a:spcBef>
              <a:spcAft>
                <a:spcPts val="0"/>
              </a:spcAft>
              <a:buSzPts val="1400"/>
              <a:buChar char="•"/>
            </a:pPr>
            <a:r>
              <a:rPr lang="en-US" sz="1800"/>
              <a:t>Implementation of HWE standards makes a difference</a:t>
            </a:r>
            <a:endParaRPr/>
          </a:p>
          <a:p>
            <a:pPr indent="-317500" lvl="0" marL="457200" rtl="0" algn="l">
              <a:lnSpc>
                <a:spcPct val="100000"/>
              </a:lnSpc>
              <a:spcBef>
                <a:spcPts val="800"/>
              </a:spcBef>
              <a:spcAft>
                <a:spcPts val="0"/>
              </a:spcAft>
              <a:buSzPts val="1400"/>
              <a:buChar char="•"/>
            </a:pPr>
            <a:r>
              <a:rPr lang="en-US" sz="1800"/>
              <a:t>Implementing even one standard reduces intent to leave</a:t>
            </a:r>
            <a:endParaRPr/>
          </a:p>
          <a:p>
            <a:pPr indent="-228600" lvl="0" marL="457200" rtl="0" algn="l">
              <a:lnSpc>
                <a:spcPct val="100000"/>
              </a:lnSpc>
              <a:spcBef>
                <a:spcPts val="800"/>
              </a:spcBef>
              <a:spcAft>
                <a:spcPts val="0"/>
              </a:spcAft>
              <a:buSzPts val="1400"/>
              <a:buNone/>
            </a:pPr>
            <a:r>
              <a:t/>
            </a:r>
            <a:endParaRPr/>
          </a:p>
          <a:p>
            <a:pPr indent="-228600" lvl="0" marL="457200" rtl="0" algn="l">
              <a:lnSpc>
                <a:spcPct val="100000"/>
              </a:lnSpc>
              <a:spcBef>
                <a:spcPts val="800"/>
              </a:spcBef>
              <a:spcAft>
                <a:spcPts val="0"/>
              </a:spcAft>
              <a:buSzPts val="1400"/>
              <a:buNone/>
            </a:pPr>
            <a:r>
              <a:t/>
            </a:r>
            <a:endParaRPr/>
          </a:p>
          <a:p>
            <a:pPr indent="-228600" lvl="0" marL="457200" rtl="0" algn="l">
              <a:lnSpc>
                <a:spcPct val="90000"/>
              </a:lnSpc>
              <a:spcBef>
                <a:spcPts val="800"/>
              </a:spcBef>
              <a:spcAft>
                <a:spcPts val="0"/>
              </a:spcAft>
              <a:buClr>
                <a:schemeClr val="dk1"/>
              </a:buClr>
              <a:buSzPts val="1400"/>
              <a:buNone/>
            </a:pPr>
            <a:r>
              <a:t/>
            </a:r>
            <a:endParaRPr/>
          </a:p>
        </p:txBody>
      </p:sp>
      <p:pic>
        <p:nvPicPr>
          <p:cNvPr id="406" name="Google Shape;406;p7"/>
          <p:cNvPicPr preferRelativeResize="0"/>
          <p:nvPr/>
        </p:nvPicPr>
        <p:blipFill rotWithShape="1">
          <a:blip r:embed="rId3">
            <a:alphaModFix/>
          </a:blip>
          <a:srcRect b="0" l="0" r="0" t="0"/>
          <a:stretch/>
        </p:blipFill>
        <p:spPr>
          <a:xfrm>
            <a:off x="5633757" y="870033"/>
            <a:ext cx="2881592" cy="3087420"/>
          </a:xfrm>
          <a:prstGeom prst="rect">
            <a:avLst/>
          </a:prstGeom>
          <a:noFill/>
          <a:ln>
            <a:noFill/>
          </a:ln>
        </p:spPr>
      </p:pic>
      <p:sp>
        <p:nvSpPr>
          <p:cNvPr id="407" name="Google Shape;407;p7"/>
          <p:cNvSpPr txBox="1"/>
          <p:nvPr/>
        </p:nvSpPr>
        <p:spPr>
          <a:xfrm>
            <a:off x="419423" y="4385734"/>
            <a:ext cx="2990850"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75" u="none" cap="none" strike="noStrike">
                <a:solidFill>
                  <a:srgbClr val="000000"/>
                </a:solidFill>
                <a:latin typeface="Arial"/>
                <a:ea typeface="Arial"/>
                <a:cs typeface="Arial"/>
                <a:sym typeface="Arial"/>
              </a:rPr>
              <a:t>Ulrich B, Cassidy L, Barden C, et al. National nurse work environments – October 2021: a status report. </a:t>
            </a:r>
            <a:r>
              <a:rPr b="0" i="1" lang="en-US" sz="675" u="none" cap="none" strike="noStrike">
                <a:solidFill>
                  <a:srgbClr val="000000"/>
                </a:solidFill>
                <a:latin typeface="Arial"/>
                <a:ea typeface="Arial"/>
                <a:cs typeface="Arial"/>
                <a:sym typeface="Arial"/>
              </a:rPr>
              <a:t>Crit Care Nurse</a:t>
            </a:r>
            <a:r>
              <a:rPr b="0" i="0" lang="en-US" sz="675" u="none" cap="none" strike="noStrike">
                <a:solidFill>
                  <a:srgbClr val="000000"/>
                </a:solidFill>
                <a:latin typeface="Arial"/>
                <a:ea typeface="Arial"/>
                <a:cs typeface="Arial"/>
                <a:sym typeface="Arial"/>
              </a:rPr>
              <a:t>. 2022;42(5):58-70.</a:t>
            </a:r>
            <a:r>
              <a:rPr b="0" i="0" lang="en-US" sz="675" u="none" cap="none" strike="noStrike">
                <a:solidFill>
                  <a:srgbClr val="222222"/>
                </a:solidFill>
                <a:latin typeface="Arial"/>
                <a:ea typeface="Arial"/>
                <a:cs typeface="Arial"/>
                <a:sym typeface="Arial"/>
              </a:rPr>
              <a:t> </a:t>
            </a:r>
            <a:endParaRPr b="0" i="0" sz="675"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a319d4e4ab_3_0"/>
          <p:cNvSpPr txBox="1"/>
          <p:nvPr>
            <p:ph idx="1" type="body"/>
          </p:nvPr>
        </p:nvSpPr>
        <p:spPr>
          <a:xfrm>
            <a:off x="628650" y="1033652"/>
            <a:ext cx="6867300"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1400"/>
              <a:buNone/>
            </a:pPr>
            <a:r>
              <a:t/>
            </a:r>
            <a:endParaRPr sz="1875"/>
          </a:p>
          <a:p>
            <a:pPr indent="0" lvl="0" marL="0" rtl="0" algn="l">
              <a:lnSpc>
                <a:spcPct val="90000"/>
              </a:lnSpc>
              <a:spcBef>
                <a:spcPts val="750"/>
              </a:spcBef>
              <a:spcAft>
                <a:spcPts val="0"/>
              </a:spcAft>
              <a:buSzPts val="1400"/>
              <a:buNone/>
            </a:pPr>
            <a:r>
              <a:t/>
            </a:r>
            <a:endParaRPr/>
          </a:p>
        </p:txBody>
      </p:sp>
      <p:sp>
        <p:nvSpPr>
          <p:cNvPr id="414" name="Google Shape;414;g3a319d4e4ab_3_0"/>
          <p:cNvSpPr txBox="1"/>
          <p:nvPr>
            <p:ph idx="4294967295" type="body"/>
          </p:nvPr>
        </p:nvSpPr>
        <p:spPr>
          <a:xfrm>
            <a:off x="4629150" y="1039894"/>
            <a:ext cx="3886200"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2100"/>
              <a:buNone/>
            </a:pPr>
            <a:r>
              <a:t/>
            </a:r>
            <a:endParaRPr sz="1950"/>
          </a:p>
          <a:p>
            <a:pPr indent="0" lvl="0" marL="0" rtl="0" algn="l">
              <a:lnSpc>
                <a:spcPct val="90000"/>
              </a:lnSpc>
              <a:spcBef>
                <a:spcPts val="750"/>
              </a:spcBef>
              <a:spcAft>
                <a:spcPts val="0"/>
              </a:spcAft>
              <a:buSzPts val="2100"/>
              <a:buNone/>
            </a:pPr>
            <a:r>
              <a:t/>
            </a:r>
            <a:endParaRPr/>
          </a:p>
        </p:txBody>
      </p:sp>
      <p:sp>
        <p:nvSpPr>
          <p:cNvPr id="415" name="Google Shape;415;g3a319d4e4ab_3_0"/>
          <p:cNvSpPr txBox="1"/>
          <p:nvPr/>
        </p:nvSpPr>
        <p:spPr>
          <a:xfrm>
            <a:off x="505575" y="4205650"/>
            <a:ext cx="5824800" cy="2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75"/>
              <a:t>Ulrich B, Cassidy L, Barden C, et al. National nurse work environments – October 2021: a status report. </a:t>
            </a:r>
            <a:r>
              <a:rPr i="1" lang="en-US" sz="675"/>
              <a:t>Crit Care Nurse</a:t>
            </a:r>
            <a:r>
              <a:rPr lang="en-US" sz="675"/>
              <a:t>. 2022;42(5):58-70.</a:t>
            </a:r>
            <a:r>
              <a:rPr lang="en-US" sz="675">
                <a:solidFill>
                  <a:srgbClr val="222222"/>
                </a:solidFill>
              </a:rPr>
              <a:t> </a:t>
            </a:r>
            <a:endParaRPr sz="675"/>
          </a:p>
        </p:txBody>
      </p:sp>
      <p:pic>
        <p:nvPicPr>
          <p:cNvPr id="416" name="Google Shape;416;g3a319d4e4ab_3_0" title="HWE getting started slide 8.png"/>
          <p:cNvPicPr preferRelativeResize="0"/>
          <p:nvPr/>
        </p:nvPicPr>
        <p:blipFill>
          <a:blip r:embed="rId3">
            <a:alphaModFix/>
          </a:blip>
          <a:stretch>
            <a:fillRect/>
          </a:stretch>
        </p:blipFill>
        <p:spPr>
          <a:xfrm>
            <a:off x="1135675" y="117250"/>
            <a:ext cx="6867302" cy="386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9"/>
          <p:cNvSpPr txBox="1"/>
          <p:nvPr>
            <p:ph type="title"/>
          </p:nvPr>
        </p:nvSpPr>
        <p:spPr>
          <a:xfrm>
            <a:off x="628650" y="96806"/>
            <a:ext cx="7886700" cy="994275"/>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SzPts val="1100"/>
              <a:buNone/>
            </a:pPr>
            <a:r>
              <a:rPr b="1" lang="en-US"/>
              <a:t>HWE &amp; Patient Outcomes</a:t>
            </a:r>
            <a:endParaRPr b="1"/>
          </a:p>
        </p:txBody>
      </p:sp>
      <p:sp>
        <p:nvSpPr>
          <p:cNvPr id="423" name="Google Shape;423;p9"/>
          <p:cNvSpPr txBox="1"/>
          <p:nvPr>
            <p:ph idx="1" type="body"/>
          </p:nvPr>
        </p:nvSpPr>
        <p:spPr>
          <a:xfrm>
            <a:off x="628650" y="1033652"/>
            <a:ext cx="6867225"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1400"/>
              <a:buNone/>
            </a:pPr>
            <a:r>
              <a:rPr lang="en-US" sz="1875">
                <a:solidFill>
                  <a:srgbClr val="FF0000"/>
                </a:solidFill>
              </a:rPr>
              <a:t>↓</a:t>
            </a:r>
            <a:r>
              <a:rPr lang="en-US" sz="1875"/>
              <a:t> Mortality</a:t>
            </a:r>
            <a:endParaRPr sz="1875"/>
          </a:p>
          <a:p>
            <a:pPr indent="0" lvl="0" marL="0" rtl="0" algn="l">
              <a:lnSpc>
                <a:spcPct val="90000"/>
              </a:lnSpc>
              <a:spcBef>
                <a:spcPts val="600"/>
              </a:spcBef>
              <a:spcAft>
                <a:spcPts val="0"/>
              </a:spcAft>
              <a:buSzPts val="1400"/>
              <a:buNone/>
            </a:pPr>
            <a:r>
              <a:rPr lang="en-US" sz="1875">
                <a:solidFill>
                  <a:srgbClr val="FF0000"/>
                </a:solidFill>
              </a:rPr>
              <a:t>↓</a:t>
            </a:r>
            <a:r>
              <a:rPr lang="en-US" sz="1875"/>
              <a:t> Failure to Rescue</a:t>
            </a:r>
            <a:endParaRPr sz="1875"/>
          </a:p>
          <a:p>
            <a:pPr indent="0" lvl="0" marL="0" rtl="0" algn="l">
              <a:lnSpc>
                <a:spcPct val="90000"/>
              </a:lnSpc>
              <a:spcBef>
                <a:spcPts val="600"/>
              </a:spcBef>
              <a:spcAft>
                <a:spcPts val="0"/>
              </a:spcAft>
              <a:buSzPts val="1400"/>
              <a:buNone/>
            </a:pPr>
            <a:r>
              <a:rPr lang="en-US" sz="1875">
                <a:solidFill>
                  <a:srgbClr val="00B050"/>
                </a:solidFill>
              </a:rPr>
              <a:t>↑</a:t>
            </a:r>
            <a:r>
              <a:rPr lang="en-US" sz="1875"/>
              <a:t> Survival from in-hospital CPA</a:t>
            </a:r>
            <a:endParaRPr sz="1875"/>
          </a:p>
          <a:p>
            <a:pPr indent="0" lvl="0" marL="0" rtl="0" algn="l">
              <a:lnSpc>
                <a:spcPct val="90000"/>
              </a:lnSpc>
              <a:spcBef>
                <a:spcPts val="600"/>
              </a:spcBef>
              <a:spcAft>
                <a:spcPts val="0"/>
              </a:spcAft>
              <a:buSzPts val="1400"/>
              <a:buNone/>
            </a:pPr>
            <a:r>
              <a:rPr lang="en-US" sz="1875">
                <a:solidFill>
                  <a:srgbClr val="FF0000"/>
                </a:solidFill>
              </a:rPr>
              <a:t>↓</a:t>
            </a:r>
            <a:r>
              <a:rPr lang="en-US" sz="1875"/>
              <a:t> HACs (Falls, HAPI, CAUTI, CLABSI, etc.)</a:t>
            </a:r>
            <a:endParaRPr sz="1875"/>
          </a:p>
          <a:p>
            <a:pPr indent="0" lvl="0" marL="0" rtl="0" algn="l">
              <a:lnSpc>
                <a:spcPct val="90000"/>
              </a:lnSpc>
              <a:spcBef>
                <a:spcPts val="600"/>
              </a:spcBef>
              <a:spcAft>
                <a:spcPts val="0"/>
              </a:spcAft>
              <a:buSzPts val="1400"/>
              <a:buNone/>
            </a:pPr>
            <a:r>
              <a:rPr lang="en-US" sz="1875">
                <a:solidFill>
                  <a:srgbClr val="FF0000"/>
                </a:solidFill>
              </a:rPr>
              <a:t>↓</a:t>
            </a:r>
            <a:r>
              <a:rPr lang="en-US" sz="1875"/>
              <a:t> Errors</a:t>
            </a:r>
            <a:endParaRPr sz="1875"/>
          </a:p>
          <a:p>
            <a:pPr indent="0" lvl="0" marL="0" rtl="0" algn="l">
              <a:lnSpc>
                <a:spcPct val="90000"/>
              </a:lnSpc>
              <a:spcBef>
                <a:spcPts val="600"/>
              </a:spcBef>
              <a:spcAft>
                <a:spcPts val="0"/>
              </a:spcAft>
              <a:buSzPts val="1400"/>
              <a:buNone/>
            </a:pPr>
            <a:r>
              <a:rPr lang="en-US" sz="1875">
                <a:solidFill>
                  <a:srgbClr val="FF0000"/>
                </a:solidFill>
              </a:rPr>
              <a:t>↓</a:t>
            </a:r>
            <a:r>
              <a:rPr lang="en-US" sz="1875"/>
              <a:t> Delayed/missed/omitted care</a:t>
            </a:r>
            <a:endParaRPr sz="1875"/>
          </a:p>
          <a:p>
            <a:pPr indent="0" lvl="0" marL="0" rtl="0" algn="l">
              <a:lnSpc>
                <a:spcPct val="90000"/>
              </a:lnSpc>
              <a:spcBef>
                <a:spcPts val="750"/>
              </a:spcBef>
              <a:spcAft>
                <a:spcPts val="0"/>
              </a:spcAft>
              <a:buSzPts val="1400"/>
              <a:buNone/>
            </a:pPr>
            <a:r>
              <a:rPr lang="en-US" sz="1800">
                <a:solidFill>
                  <a:srgbClr val="00B050"/>
                </a:solidFill>
              </a:rPr>
              <a:t>↑</a:t>
            </a:r>
            <a:r>
              <a:rPr lang="en-US" sz="1800">
                <a:solidFill>
                  <a:srgbClr val="000000"/>
                </a:solidFill>
              </a:rPr>
              <a:t> Prepared for D/C and care for self</a:t>
            </a:r>
            <a:endParaRPr sz="1875"/>
          </a:p>
          <a:p>
            <a:pPr indent="0" lvl="0" marL="0" rtl="0" algn="l">
              <a:lnSpc>
                <a:spcPct val="90000"/>
              </a:lnSpc>
              <a:spcBef>
                <a:spcPts val="600"/>
              </a:spcBef>
              <a:spcAft>
                <a:spcPts val="0"/>
              </a:spcAft>
              <a:buSzPts val="1400"/>
              <a:buNone/>
            </a:pPr>
            <a:r>
              <a:rPr lang="en-US" sz="1875">
                <a:solidFill>
                  <a:srgbClr val="FF0000"/>
                </a:solidFill>
              </a:rPr>
              <a:t>↓</a:t>
            </a:r>
            <a:r>
              <a:rPr lang="en-US" sz="1875"/>
              <a:t> Readmissions</a:t>
            </a:r>
            <a:endParaRPr sz="1875"/>
          </a:p>
          <a:p>
            <a:pPr indent="0" lvl="0" marL="0" rtl="0" algn="l">
              <a:lnSpc>
                <a:spcPct val="90000"/>
              </a:lnSpc>
              <a:spcBef>
                <a:spcPts val="600"/>
              </a:spcBef>
              <a:spcAft>
                <a:spcPts val="0"/>
              </a:spcAft>
              <a:buSzPts val="1400"/>
              <a:buNone/>
            </a:pPr>
            <a:r>
              <a:rPr lang="en-US" sz="1875">
                <a:solidFill>
                  <a:srgbClr val="00B050"/>
                </a:solidFill>
              </a:rPr>
              <a:t>↑</a:t>
            </a:r>
            <a:r>
              <a:rPr lang="en-US" sz="1875"/>
              <a:t> Satisfaction with care</a:t>
            </a:r>
            <a:endParaRPr sz="1875"/>
          </a:p>
          <a:p>
            <a:pPr indent="0" lvl="0" marL="0" rtl="0" algn="l">
              <a:lnSpc>
                <a:spcPct val="90000"/>
              </a:lnSpc>
              <a:spcBef>
                <a:spcPts val="750"/>
              </a:spcBef>
              <a:spcAft>
                <a:spcPts val="0"/>
              </a:spcAft>
              <a:buSzPts val="1400"/>
              <a:buNone/>
            </a:pPr>
            <a:r>
              <a:t/>
            </a:r>
            <a:endParaRPr/>
          </a:p>
        </p:txBody>
      </p:sp>
      <p:sp>
        <p:nvSpPr>
          <p:cNvPr id="424" name="Google Shape;424;p9"/>
          <p:cNvSpPr txBox="1"/>
          <p:nvPr>
            <p:ph idx="4294967295" type="body"/>
          </p:nvPr>
        </p:nvSpPr>
        <p:spPr>
          <a:xfrm>
            <a:off x="4629150" y="1039894"/>
            <a:ext cx="3886200" cy="32634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600"/>
              </a:spcBef>
              <a:spcAft>
                <a:spcPts val="0"/>
              </a:spcAft>
              <a:buSzPts val="2100"/>
              <a:buNone/>
            </a:pPr>
            <a:r>
              <a:t/>
            </a:r>
            <a:endParaRPr sz="1950"/>
          </a:p>
          <a:p>
            <a:pPr indent="0" lvl="0" marL="0" rtl="0" algn="l">
              <a:lnSpc>
                <a:spcPct val="90000"/>
              </a:lnSpc>
              <a:spcBef>
                <a:spcPts val="750"/>
              </a:spcBef>
              <a:spcAft>
                <a:spcPts val="0"/>
              </a:spcAft>
              <a:buSzPts val="2100"/>
              <a:buNone/>
            </a:pPr>
            <a:r>
              <a:t/>
            </a:r>
            <a:endParaRPr/>
          </a:p>
        </p:txBody>
      </p:sp>
      <p:pic>
        <p:nvPicPr>
          <p:cNvPr id="425" name="Google Shape;425;p9"/>
          <p:cNvPicPr preferRelativeResize="0"/>
          <p:nvPr/>
        </p:nvPicPr>
        <p:blipFill rotWithShape="1">
          <a:blip r:embed="rId3">
            <a:alphaModFix/>
          </a:blip>
          <a:srcRect b="0" l="0" r="0" t="0"/>
          <a:stretch/>
        </p:blipFill>
        <p:spPr>
          <a:xfrm>
            <a:off x="5192376" y="737021"/>
            <a:ext cx="3741563" cy="2494375"/>
          </a:xfrm>
          <a:prstGeom prst="rect">
            <a:avLst/>
          </a:prstGeom>
          <a:noFill/>
          <a:ln>
            <a:noFill/>
          </a:ln>
        </p:spPr>
      </p:pic>
      <p:sp>
        <p:nvSpPr>
          <p:cNvPr id="426" name="Google Shape;426;p9"/>
          <p:cNvSpPr txBox="1"/>
          <p:nvPr/>
        </p:nvSpPr>
        <p:spPr>
          <a:xfrm>
            <a:off x="5192376" y="3231396"/>
            <a:ext cx="3039036"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222222"/>
                </a:solidFill>
                <a:latin typeface="Arial"/>
                <a:ea typeface="Arial"/>
                <a:cs typeface="Arial"/>
                <a:sym typeface="Arial"/>
              </a:rPr>
              <a:t>American Association of Critical-Care Nurses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dy Slide Dark 1">
  <a:themeElements>
    <a:clrScheme name="HWE Colors">
      <a:dk1>
        <a:srgbClr val="424242"/>
      </a:dk1>
      <a:lt1>
        <a:srgbClr val="FFFFFF"/>
      </a:lt1>
      <a:dk2>
        <a:srgbClr val="025379"/>
      </a:dk2>
      <a:lt2>
        <a:srgbClr val="DBECF1"/>
      </a:lt2>
      <a:accent1>
        <a:srgbClr val="BD608D"/>
      </a:accent1>
      <a:accent2>
        <a:srgbClr val="F5595F"/>
      </a:accent2>
      <a:accent3>
        <a:srgbClr val="E8836C"/>
      </a:accent3>
      <a:accent4>
        <a:srgbClr val="F9B03F"/>
      </a:accent4>
      <a:accent5>
        <a:srgbClr val="799B6B"/>
      </a:accent5>
      <a:accent6>
        <a:srgbClr val="05A3BB"/>
      </a:accent6>
      <a:hlink>
        <a:srgbClr val="02537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ody Slide Light 2">
  <a:themeElements>
    <a:clrScheme name="HWE Colors">
      <a:dk1>
        <a:srgbClr val="424242"/>
      </a:dk1>
      <a:lt1>
        <a:srgbClr val="FFFFFF"/>
      </a:lt1>
      <a:dk2>
        <a:srgbClr val="025379"/>
      </a:dk2>
      <a:lt2>
        <a:srgbClr val="DBECF1"/>
      </a:lt2>
      <a:accent1>
        <a:srgbClr val="BD608D"/>
      </a:accent1>
      <a:accent2>
        <a:srgbClr val="F5595F"/>
      </a:accent2>
      <a:accent3>
        <a:srgbClr val="E8836C"/>
      </a:accent3>
      <a:accent4>
        <a:srgbClr val="F9B03F"/>
      </a:accent4>
      <a:accent5>
        <a:srgbClr val="799B6B"/>
      </a:accent5>
      <a:accent6>
        <a:srgbClr val="05A3BB"/>
      </a:accent6>
      <a:hlink>
        <a:srgbClr val="02537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HWE Master">
  <a:themeElements>
    <a:clrScheme name="HWE Colors">
      <a:dk1>
        <a:srgbClr val="424242"/>
      </a:dk1>
      <a:lt1>
        <a:srgbClr val="FFFFFF"/>
      </a:lt1>
      <a:dk2>
        <a:srgbClr val="025379"/>
      </a:dk2>
      <a:lt2>
        <a:srgbClr val="DBECF1"/>
      </a:lt2>
      <a:accent1>
        <a:srgbClr val="BD608D"/>
      </a:accent1>
      <a:accent2>
        <a:srgbClr val="F5595F"/>
      </a:accent2>
      <a:accent3>
        <a:srgbClr val="E8836C"/>
      </a:accent3>
      <a:accent4>
        <a:srgbClr val="F9B03F"/>
      </a:accent4>
      <a:accent5>
        <a:srgbClr val="799B6B"/>
      </a:accent5>
      <a:accent6>
        <a:srgbClr val="05A3BB"/>
      </a:accent6>
      <a:hlink>
        <a:srgbClr val="02537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Kidd</dc:creator>
</cp:coreProperties>
</file>